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5" r:id="rId10"/>
    <p:sldId id="264" r:id="rId11"/>
    <p:sldId id="266" r:id="rId12"/>
    <p:sldId id="270" r:id="rId13"/>
    <p:sldId id="271" r:id="rId14"/>
    <p:sldId id="272" r:id="rId15"/>
    <p:sldId id="273" r:id="rId16"/>
    <p:sldId id="274" r:id="rId17"/>
    <p:sldId id="276" r:id="rId18"/>
    <p:sldId id="275" r:id="rId19"/>
    <p:sldId id="283" r:id="rId20"/>
    <p:sldId id="278" r:id="rId21"/>
    <p:sldId id="267" r:id="rId22"/>
    <p:sldId id="279" r:id="rId23"/>
    <p:sldId id="281" r:id="rId24"/>
    <p:sldId id="282" r:id="rId25"/>
    <p:sldId id="277" r:id="rId26"/>
    <p:sldId id="284" r:id="rId27"/>
    <p:sldId id="285" r:id="rId28"/>
    <p:sldId id="286" r:id="rId29"/>
    <p:sldId id="28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is gamelin" initials="ag" lastIdx="1" clrIdx="0">
    <p:extLst>
      <p:ext uri="{19B8F6BF-5375-455C-9EA6-DF929625EA0E}">
        <p15:presenceInfo xmlns:p15="http://schemas.microsoft.com/office/powerpoint/2012/main" userId="S-1-5-21-338909080-102860186-3730522582-29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2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CB9A00-EAD4-4857-AE5B-FAF0976D290F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4833ED-D489-4C06-93A4-8C6B50CBEC2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77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D4C0-3C34-4F92-89BE-038C46BBAFC2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51B0-6DA0-4E0E-B44B-8212CBF542E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41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D4C0-3C34-4F92-89BE-038C46BBAFC2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51B0-6DA0-4E0E-B44B-8212CBF542E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38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D4C0-3C34-4F92-89BE-038C46BBAFC2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51B0-6DA0-4E0E-B44B-8212CBF542E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8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D4C0-3C34-4F92-89BE-038C46BBAFC2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51B0-6DA0-4E0E-B44B-8212CBF542E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72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D4C0-3C34-4F92-89BE-038C46BBAFC2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51B0-6DA0-4E0E-B44B-8212CBF542E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89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D4C0-3C34-4F92-89BE-038C46BBAFC2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51B0-6DA0-4E0E-B44B-8212CBF542E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91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D4C0-3C34-4F92-89BE-038C46BBAFC2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51B0-6DA0-4E0E-B44B-8212CBF542E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14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D4C0-3C34-4F92-89BE-038C46BBAFC2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51B0-6DA0-4E0E-B44B-8212CBF542E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4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D4C0-3C34-4F92-89BE-038C46BBAFC2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51B0-6DA0-4E0E-B44B-8212CBF542E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2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D4C0-3C34-4F92-89BE-038C46BBAFC2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51B0-6DA0-4E0E-B44B-8212CBF542E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66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D4C0-3C34-4F92-89BE-038C46BBAFC2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351B0-6DA0-4E0E-B44B-8212CBF542E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293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BD4C0-3C34-4F92-89BE-038C46BBAFC2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351B0-6DA0-4E0E-B44B-8212CBF542E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1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87680" y="1938528"/>
            <a:ext cx="11326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 err="1" smtClean="0"/>
              <a:t>Study</a:t>
            </a:r>
            <a:r>
              <a:rPr lang="fr-FR" sz="5400" dirty="0" smtClean="0"/>
              <a:t> of CSR </a:t>
            </a:r>
            <a:r>
              <a:rPr lang="fr-FR" sz="5400" dirty="0" err="1" smtClean="0"/>
              <a:t>impedance</a:t>
            </a:r>
            <a:r>
              <a:rPr lang="fr-FR" sz="5400" dirty="0" smtClean="0"/>
              <a:t> in </a:t>
            </a:r>
            <a:r>
              <a:rPr lang="fr-FR" sz="5400" dirty="0" err="1" smtClean="0"/>
              <a:t>ThomX</a:t>
            </a:r>
            <a:r>
              <a:rPr lang="fr-FR" sz="5400" dirty="0" smtClean="0"/>
              <a:t> </a:t>
            </a:r>
            <a:r>
              <a:rPr lang="fr-FR" sz="5400" dirty="0" err="1" smtClean="0"/>
              <a:t>with</a:t>
            </a:r>
            <a:r>
              <a:rPr lang="fr-FR" sz="5400" dirty="0" smtClean="0"/>
              <a:t> CSRZ code</a:t>
            </a:r>
            <a:endParaRPr lang="en-US" sz="5400" dirty="0"/>
          </a:p>
        </p:txBody>
      </p:sp>
      <p:sp>
        <p:nvSpPr>
          <p:cNvPr id="5" name="ZoneTexte 4"/>
          <p:cNvSpPr txBox="1"/>
          <p:nvPr/>
        </p:nvSpPr>
        <p:spPr>
          <a:xfrm>
            <a:off x="231648" y="4803648"/>
            <a:ext cx="11789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Alexis Gamelin, </a:t>
            </a:r>
            <a:r>
              <a:rPr lang="fr-FR" sz="2400" dirty="0" err="1" smtClean="0"/>
              <a:t>Demin</a:t>
            </a:r>
            <a:r>
              <a:rPr lang="fr-FR" sz="2400" dirty="0" smtClean="0"/>
              <a:t> Zhou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7463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99070" y="23889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CSRZ code by </a:t>
            </a:r>
            <a:r>
              <a:rPr lang="en-US" sz="2400" b="1" dirty="0" err="1" smtClean="0"/>
              <a:t>Demin</a:t>
            </a:r>
            <a:r>
              <a:rPr lang="en-US" sz="2400" b="1" dirty="0" smtClean="0"/>
              <a:t> Zhou</a:t>
            </a:r>
            <a:endParaRPr lang="en-US" sz="24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170" y="700562"/>
            <a:ext cx="5219700" cy="17335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40841" y="1934028"/>
            <a:ext cx="57335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Compute the CSR impedance by numerical integration of Maxwell equations in the paraxial approximation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For a rectangular beam pipe on arbitrary trajectory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Assume </a:t>
            </a:r>
            <a:r>
              <a:rPr lang="fr-FR" dirty="0" err="1" smtClean="0"/>
              <a:t>Gaussian</a:t>
            </a:r>
            <a:r>
              <a:rPr lang="fr-FR" dirty="0" smtClean="0"/>
              <a:t> </a:t>
            </a:r>
            <a:r>
              <a:rPr lang="fr-FR" dirty="0" err="1" smtClean="0"/>
              <a:t>bunches</a:t>
            </a:r>
            <a:endParaRPr lang="fr-FR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2732824"/>
            <a:ext cx="5181600" cy="446722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526162" y="2434112"/>
            <a:ext cx="276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Input file:</a:t>
            </a:r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642550" y="4966436"/>
            <a:ext cx="4835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Zmethod</a:t>
            </a:r>
            <a:r>
              <a:rPr lang="fr-FR" dirty="0" smtClean="0"/>
              <a:t> = 1 -&gt; </a:t>
            </a:r>
            <a:r>
              <a:rPr lang="fr-FR" dirty="0" err="1" smtClean="0"/>
              <a:t>integration</a:t>
            </a:r>
            <a:r>
              <a:rPr lang="fr-FR" dirty="0" smtClean="0"/>
              <a:t> end 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 err="1" smtClean="0"/>
              <a:t>fixed</a:t>
            </a:r>
            <a:r>
              <a:rPr lang="fr-FR" dirty="0" smtClean="0"/>
              <a:t> position</a:t>
            </a:r>
          </a:p>
          <a:p>
            <a:r>
              <a:rPr lang="fr-FR" dirty="0" err="1" smtClean="0"/>
              <a:t>Zmethod</a:t>
            </a:r>
            <a:r>
              <a:rPr lang="fr-FR" dirty="0" smtClean="0"/>
              <a:t> = 2 -&gt; </a:t>
            </a:r>
            <a:r>
              <a:rPr lang="fr-FR" dirty="0" err="1" smtClean="0"/>
              <a:t>integration</a:t>
            </a:r>
            <a:r>
              <a:rPr lang="fr-FR" dirty="0" smtClean="0"/>
              <a:t> to </a:t>
            </a:r>
            <a:r>
              <a:rPr lang="fr-FR" dirty="0" err="1" smtClean="0"/>
              <a:t>infinite</a:t>
            </a:r>
            <a:r>
              <a:rPr lang="fr-FR" dirty="0" smtClean="0"/>
              <a:t> </a:t>
            </a:r>
            <a:r>
              <a:rPr lang="fr-FR" dirty="0" err="1" smtClean="0"/>
              <a:t>length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493317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82594" y="12356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ThomX</a:t>
            </a:r>
            <a:r>
              <a:rPr lang="en-US" sz="2400" b="1" dirty="0" smtClean="0"/>
              <a:t> ring: 1 bend</a:t>
            </a:r>
            <a:endParaRPr lang="en-US" sz="2400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407" y="788844"/>
            <a:ext cx="10501184" cy="58460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3426941" y="4782750"/>
                <a:ext cx="40447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Effect of shielding CSR -&gt; Add a threshold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𝑡h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≈200≈9,5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6941" y="4782750"/>
                <a:ext cx="4044778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1205" t="-5660" r="-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10141614" y="5282534"/>
                <a:ext cx="659411" cy="4744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1614" y="5282534"/>
                <a:ext cx="659411" cy="47442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/>
          <p:cNvSpPr txBox="1"/>
          <p:nvPr/>
        </p:nvSpPr>
        <p:spPr>
          <a:xfrm>
            <a:off x="2051221" y="5572293"/>
            <a:ext cx="1169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~47 GHz</a:t>
            </a:r>
            <a:endParaRPr lang="en-US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H="1" flipV="1">
            <a:off x="1820562" y="4786721"/>
            <a:ext cx="1507524" cy="1806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481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82594" y="12356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ThomX</a:t>
            </a:r>
            <a:r>
              <a:rPr lang="en-US" sz="2400" b="1" dirty="0" smtClean="0"/>
              <a:t> ring: 1 bend</a:t>
            </a:r>
            <a:endParaRPr lang="en-US" sz="2400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53" y="773104"/>
            <a:ext cx="10602097" cy="5875861"/>
          </a:xfrm>
          <a:prstGeom prst="rect">
            <a:avLst/>
          </a:prstGeom>
        </p:spPr>
      </p:pic>
      <p:cxnSp>
        <p:nvCxnSpPr>
          <p:cNvPr id="4" name="Connecteur droit avec flèche 3"/>
          <p:cNvCxnSpPr/>
          <p:nvPr/>
        </p:nvCxnSpPr>
        <p:spPr>
          <a:xfrm flipH="1">
            <a:off x="4506097" y="1960605"/>
            <a:ext cx="205946" cy="71723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5058032" y="1960605"/>
            <a:ext cx="168876" cy="5730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5478162" y="1960605"/>
            <a:ext cx="444844" cy="3630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4230129" y="1497337"/>
            <a:ext cx="199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Resonant</a:t>
            </a:r>
            <a:r>
              <a:rPr lang="fr-FR" dirty="0" smtClean="0"/>
              <a:t> </a:t>
            </a:r>
            <a:r>
              <a:rPr lang="fr-FR" dirty="0" err="1" smtClean="0"/>
              <a:t>behavior</a:t>
            </a:r>
            <a:endParaRPr lang="en-US" dirty="0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10074876" y="2034746"/>
            <a:ext cx="65902" cy="71669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10610334" y="3789406"/>
            <a:ext cx="28832" cy="29645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8097794" y="3165499"/>
            <a:ext cx="199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Transiant</a:t>
            </a:r>
            <a:r>
              <a:rPr lang="fr-FR" dirty="0" smtClean="0"/>
              <a:t> </a:t>
            </a:r>
            <a:r>
              <a:rPr lang="fr-FR" dirty="0" err="1" smtClean="0"/>
              <a:t>effects</a:t>
            </a:r>
            <a:endParaRPr lang="en-US" dirty="0"/>
          </a:p>
        </p:txBody>
      </p:sp>
      <p:cxnSp>
        <p:nvCxnSpPr>
          <p:cNvPr id="18" name="Connecteur droit avec flèche 17"/>
          <p:cNvCxnSpPr/>
          <p:nvPr/>
        </p:nvCxnSpPr>
        <p:spPr>
          <a:xfrm flipV="1">
            <a:off x="9209903" y="2463114"/>
            <a:ext cx="790832" cy="70238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9786550" y="3534831"/>
            <a:ext cx="749645" cy="4028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593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212" y="814387"/>
            <a:ext cx="9077325" cy="580072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82594" y="12356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ThomX</a:t>
            </a:r>
            <a:r>
              <a:rPr lang="en-US" sz="2400" b="1" dirty="0" smtClean="0"/>
              <a:t> ring: 1 bend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476250" y="1590675"/>
                <a:ext cx="24924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latin typeface="Cambria Math" panose="02040503050406030204" pitchFamily="18" charset="0"/>
                  </a:rPr>
                  <a:t>For:</a:t>
                </a:r>
                <a:endParaRPr lang="fr-FR" b="0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sub>
                      </m:sSub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=2 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mm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=6,6 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ps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1590675"/>
                <a:ext cx="2492461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1956" t="-6604"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necteur droit avec flèche 15"/>
          <p:cNvCxnSpPr/>
          <p:nvPr/>
        </p:nvCxnSpPr>
        <p:spPr>
          <a:xfrm>
            <a:off x="6762750" y="2362200"/>
            <a:ext cx="390525" cy="3905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3810000" y="1209675"/>
            <a:ext cx="2762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Parallel</a:t>
            </a:r>
            <a:r>
              <a:rPr lang="fr-FR" b="1" dirty="0" smtClean="0">
                <a:solidFill>
                  <a:srgbClr val="FF0000"/>
                </a:solidFill>
              </a:rPr>
              <a:t> plate CSR</a:t>
            </a:r>
          </a:p>
          <a:p>
            <a:r>
              <a:rPr lang="fr-FR" b="1" dirty="0" err="1" smtClean="0">
                <a:solidFill>
                  <a:srgbClr val="0070C0"/>
                </a:solidFill>
              </a:rPr>
              <a:t>Rectangular</a:t>
            </a:r>
            <a:r>
              <a:rPr lang="fr-FR" b="1" dirty="0" smtClean="0">
                <a:solidFill>
                  <a:srgbClr val="0070C0"/>
                </a:solidFill>
              </a:rPr>
              <a:t> </a:t>
            </a:r>
            <a:r>
              <a:rPr lang="fr-FR" b="1" dirty="0" err="1" smtClean="0">
                <a:solidFill>
                  <a:srgbClr val="0070C0"/>
                </a:solidFill>
              </a:rPr>
              <a:t>chamber</a:t>
            </a:r>
            <a:r>
              <a:rPr lang="fr-FR" b="1" dirty="0" smtClean="0">
                <a:solidFill>
                  <a:srgbClr val="0070C0"/>
                </a:solidFill>
              </a:rPr>
              <a:t> CSR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387420" y="1992868"/>
            <a:ext cx="2765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Inner</a:t>
            </a:r>
            <a:r>
              <a:rPr lang="fr-FR" dirty="0" smtClean="0"/>
              <a:t> </a:t>
            </a:r>
            <a:r>
              <a:rPr lang="fr-FR" dirty="0" err="1" smtClean="0"/>
              <a:t>wall</a:t>
            </a:r>
            <a:r>
              <a:rPr lang="fr-FR" dirty="0" smtClean="0"/>
              <a:t>: </a:t>
            </a:r>
            <a:r>
              <a:rPr lang="fr-FR" dirty="0" err="1" smtClean="0"/>
              <a:t>negligeable</a:t>
            </a:r>
            <a:endParaRPr lang="en-US" dirty="0"/>
          </a:p>
        </p:txBody>
      </p:sp>
      <p:sp>
        <p:nvSpPr>
          <p:cNvPr id="21" name="ZoneTexte 20"/>
          <p:cNvSpPr txBox="1"/>
          <p:nvPr/>
        </p:nvSpPr>
        <p:spPr>
          <a:xfrm>
            <a:off x="8911796" y="2343150"/>
            <a:ext cx="273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Outer</a:t>
            </a:r>
            <a:r>
              <a:rPr lang="fr-FR" dirty="0" smtClean="0"/>
              <a:t> </a:t>
            </a:r>
            <a:r>
              <a:rPr lang="fr-FR" dirty="0" err="1" smtClean="0"/>
              <a:t>wall</a:t>
            </a:r>
            <a:r>
              <a:rPr lang="fr-FR" dirty="0" smtClean="0"/>
              <a:t> and </a:t>
            </a:r>
            <a:r>
              <a:rPr lang="fr-FR" dirty="0" err="1" smtClean="0"/>
              <a:t>resonances</a:t>
            </a:r>
            <a:endParaRPr lang="en-US" dirty="0"/>
          </a:p>
        </p:txBody>
      </p:sp>
      <p:cxnSp>
        <p:nvCxnSpPr>
          <p:cNvPr id="22" name="Connecteur droit avec flèche 21"/>
          <p:cNvCxnSpPr/>
          <p:nvPr/>
        </p:nvCxnSpPr>
        <p:spPr>
          <a:xfrm flipH="1">
            <a:off x="9391650" y="2712482"/>
            <a:ext cx="400050" cy="2624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>
            <a:off x="9010650" y="2752725"/>
            <a:ext cx="1133475" cy="14551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8382000" y="5423326"/>
            <a:ext cx="273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Transient</a:t>
            </a:r>
            <a:r>
              <a:rPr lang="fr-FR" dirty="0" smtClean="0"/>
              <a:t> </a:t>
            </a:r>
            <a:r>
              <a:rPr lang="fr-FR" dirty="0" err="1" smtClean="0"/>
              <a:t>effects</a:t>
            </a:r>
            <a:endParaRPr lang="en-US" dirty="0"/>
          </a:p>
        </p:txBody>
      </p:sp>
      <p:cxnSp>
        <p:nvCxnSpPr>
          <p:cNvPr id="31" name="Connecteur droit avec flèche 30"/>
          <p:cNvCxnSpPr/>
          <p:nvPr/>
        </p:nvCxnSpPr>
        <p:spPr>
          <a:xfrm flipH="1">
            <a:off x="7747430" y="5607992"/>
            <a:ext cx="634570" cy="722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461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82594" y="12356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ThomX</a:t>
            </a:r>
            <a:r>
              <a:rPr lang="en-US" sz="2400" b="1" dirty="0" smtClean="0"/>
              <a:t> ring: </a:t>
            </a:r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r>
              <a:rPr lang="en-US" sz="2400" b="1" dirty="0" smtClean="0"/>
              <a:t> bend</a:t>
            </a:r>
            <a:endParaRPr lang="en-US" sz="24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075" y="685800"/>
            <a:ext cx="10369654" cy="581149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896490" y="4783094"/>
            <a:ext cx="439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CSR impedance of 2 bend divided by 2 for comparison</a:t>
            </a:r>
            <a:endParaRPr lang="en-US" dirty="0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3544777" y="1703704"/>
            <a:ext cx="310530" cy="5704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>
            <a:off x="4584357" y="1651779"/>
            <a:ext cx="504565" cy="7088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2858528" y="1075377"/>
            <a:ext cx="1993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Constructive interference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4584356" y="1057373"/>
            <a:ext cx="1993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Destructive interference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034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82594" y="12356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ThomX</a:t>
            </a:r>
            <a:r>
              <a:rPr lang="en-US" sz="2400" b="1" dirty="0" smtClean="0"/>
              <a:t> ring: </a:t>
            </a:r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r>
              <a:rPr lang="en-US" sz="2400" b="1" dirty="0" smtClean="0"/>
              <a:t> bend</a:t>
            </a:r>
            <a:endParaRPr lang="en-US" sz="2400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12" y="714072"/>
            <a:ext cx="10676777" cy="599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83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82594" y="12356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ThomX</a:t>
            </a:r>
            <a:r>
              <a:rPr lang="en-US" sz="2400" b="1" dirty="0" smtClean="0"/>
              <a:t> ring: </a:t>
            </a:r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r>
              <a:rPr lang="en-US" sz="2400" b="1" dirty="0" smtClean="0"/>
              <a:t> bend</a:t>
            </a:r>
            <a:endParaRPr lang="en-US" sz="24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601" y="585232"/>
            <a:ext cx="10766602" cy="605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61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5" y="766762"/>
            <a:ext cx="9124950" cy="580072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82594" y="12356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ThomX</a:t>
            </a:r>
            <a:r>
              <a:rPr lang="en-US" sz="2400" b="1" dirty="0" smtClean="0"/>
              <a:t> ring: </a:t>
            </a:r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r>
              <a:rPr lang="en-US" sz="2400" b="1" dirty="0" smtClean="0"/>
              <a:t> bend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476250" y="1590675"/>
                <a:ext cx="24924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latin typeface="Cambria Math" panose="02040503050406030204" pitchFamily="18" charset="0"/>
                  </a:rPr>
                  <a:t>For:</a:t>
                </a:r>
                <a:endParaRPr lang="fr-FR" b="0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sub>
                      </m:sSub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=2 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mm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=6,6 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ps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1590675"/>
                <a:ext cx="2492461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1956" t="-6604"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/>
          <p:cNvSpPr txBox="1"/>
          <p:nvPr/>
        </p:nvSpPr>
        <p:spPr>
          <a:xfrm>
            <a:off x="3810000" y="1209675"/>
            <a:ext cx="2762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Parallel</a:t>
            </a:r>
            <a:r>
              <a:rPr lang="fr-FR" b="1" dirty="0" smtClean="0">
                <a:solidFill>
                  <a:srgbClr val="FF0000"/>
                </a:solidFill>
              </a:rPr>
              <a:t> plate CSR</a:t>
            </a:r>
          </a:p>
          <a:p>
            <a:r>
              <a:rPr lang="fr-FR" b="1" dirty="0" err="1" smtClean="0">
                <a:solidFill>
                  <a:srgbClr val="0070C0"/>
                </a:solidFill>
              </a:rPr>
              <a:t>Rectangular</a:t>
            </a:r>
            <a:r>
              <a:rPr lang="fr-FR" b="1" dirty="0" smtClean="0">
                <a:solidFill>
                  <a:srgbClr val="0070C0"/>
                </a:solidFill>
              </a:rPr>
              <a:t> </a:t>
            </a:r>
            <a:r>
              <a:rPr lang="fr-FR" b="1" dirty="0" err="1" smtClean="0">
                <a:solidFill>
                  <a:srgbClr val="0070C0"/>
                </a:solidFill>
              </a:rPr>
              <a:t>chamber</a:t>
            </a:r>
            <a:r>
              <a:rPr lang="fr-FR" b="1" dirty="0" smtClean="0">
                <a:solidFill>
                  <a:srgbClr val="0070C0"/>
                </a:solidFill>
              </a:rPr>
              <a:t> CSR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9239252" y="2332256"/>
            <a:ext cx="266698" cy="5516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9934575" y="2237006"/>
            <a:ext cx="333377" cy="5516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8732623" y="1771953"/>
            <a:ext cx="273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Interferences</a:t>
            </a:r>
            <a:endParaRPr lang="en-US" dirty="0"/>
          </a:p>
        </p:txBody>
      </p:sp>
      <p:cxnSp>
        <p:nvCxnSpPr>
          <p:cNvPr id="23" name="Connecteur droit avec flèche 22"/>
          <p:cNvCxnSpPr/>
          <p:nvPr/>
        </p:nvCxnSpPr>
        <p:spPr>
          <a:xfrm flipH="1">
            <a:off x="7134225" y="1978614"/>
            <a:ext cx="1598398" cy="4564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H="1">
            <a:off x="5535827" y="2141285"/>
            <a:ext cx="3274800" cy="9568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818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16" y="560518"/>
            <a:ext cx="11106371" cy="615614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82594" y="98853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ThomX</a:t>
            </a:r>
            <a:r>
              <a:rPr lang="en-US" sz="2400" b="1" dirty="0" smtClean="0"/>
              <a:t> ring: Full ring</a:t>
            </a:r>
            <a:endParaRPr lang="en-US" sz="2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4375063" y="1023925"/>
            <a:ext cx="312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Computation running for 650h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3571874" y="5068038"/>
            <a:ext cx="8229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According to </a:t>
            </a:r>
            <a:r>
              <a:rPr lang="en-US" dirty="0" err="1" smtClean="0"/>
              <a:t>Demin</a:t>
            </a:r>
            <a:r>
              <a:rPr lang="en-US" dirty="0" smtClean="0"/>
              <a:t> Zhou: this type of spectrum has been measured experimentally with THz monitors -&gt; real effect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395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799070" y="23889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Why should we care : impact on beam dynamics</a:t>
            </a:r>
            <a:endParaRPr lang="en-US" sz="2400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3" y="779901"/>
            <a:ext cx="10510837" cy="599352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724" y="2593194"/>
            <a:ext cx="5705475" cy="973918"/>
          </a:xfrm>
          <a:prstGeom prst="rect">
            <a:avLst/>
          </a:prstGeom>
        </p:spPr>
      </p:pic>
      <p:cxnSp>
        <p:nvCxnSpPr>
          <p:cNvPr id="10" name="Connecteur droit avec flèche 9"/>
          <p:cNvCxnSpPr>
            <a:stCxn id="14" idx="1"/>
          </p:cNvCxnSpPr>
          <p:nvPr/>
        </p:nvCxnSpPr>
        <p:spPr>
          <a:xfrm flipH="1" flipV="1">
            <a:off x="4953001" y="3274977"/>
            <a:ext cx="490536" cy="5561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5443537" y="3646451"/>
            <a:ext cx="276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Total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loss</a:t>
            </a:r>
            <a:r>
              <a:rPr lang="fr-FR" dirty="0" smtClean="0"/>
              <a:t> per </a:t>
            </a:r>
            <a:r>
              <a:rPr lang="fr-FR" dirty="0" err="1" smtClean="0"/>
              <a:t>bunch</a:t>
            </a:r>
            <a:endParaRPr lang="en-US" dirty="0"/>
          </a:p>
        </p:txBody>
      </p:sp>
      <p:cxnSp>
        <p:nvCxnSpPr>
          <p:cNvPr id="16" name="Connecteur droit avec flèche 15"/>
          <p:cNvCxnSpPr/>
          <p:nvPr/>
        </p:nvCxnSpPr>
        <p:spPr>
          <a:xfrm flipH="1">
            <a:off x="7412832" y="2438400"/>
            <a:ext cx="454818" cy="2804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867650" y="2184193"/>
                <a:ext cx="22156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sub>
                      </m:sSub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=2 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mm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=6,6 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ps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7650" y="2184193"/>
                <a:ext cx="2215607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7925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99070" y="23889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Coherent Synchrotron Radiation</a:t>
            </a:r>
            <a:endParaRPr lang="en-US" sz="2400" b="1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42975"/>
            <a:ext cx="9067800" cy="535305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751695" y="6296025"/>
            <a:ext cx="7192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G. </a:t>
            </a:r>
            <a:r>
              <a:rPr lang="en-US" dirty="0" err="1" smtClean="0"/>
              <a:t>Wüstefeld</a:t>
            </a:r>
            <a:r>
              <a:rPr lang="en-US" dirty="0" smtClean="0"/>
              <a:t>, BESSY, Short Bunches &amp; CSR, EPAC‘08, June 23rd.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578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737" y="795337"/>
            <a:ext cx="9115425" cy="574357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82594" y="12356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ThomX</a:t>
            </a:r>
            <a:r>
              <a:rPr lang="en-US" sz="2400" b="1" dirty="0" smtClean="0"/>
              <a:t> ring: </a:t>
            </a:r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r>
              <a:rPr lang="en-US" sz="2400" b="1" dirty="0" smtClean="0"/>
              <a:t> bend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476250" y="1590675"/>
                <a:ext cx="24924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latin typeface="Cambria Math" panose="02040503050406030204" pitchFamily="18" charset="0"/>
                  </a:rPr>
                  <a:t>For:</a:t>
                </a:r>
                <a:endParaRPr lang="fr-FR" b="0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sub>
                      </m:sSub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=0,5 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mm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=1,7 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ps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1590675"/>
                <a:ext cx="2492461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1956" t="-6604"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/>
          <p:cNvSpPr txBox="1"/>
          <p:nvPr/>
        </p:nvSpPr>
        <p:spPr>
          <a:xfrm>
            <a:off x="8886827" y="5000625"/>
            <a:ext cx="2762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Parallel</a:t>
            </a:r>
            <a:r>
              <a:rPr lang="fr-FR" b="1" dirty="0" smtClean="0">
                <a:solidFill>
                  <a:srgbClr val="FF0000"/>
                </a:solidFill>
              </a:rPr>
              <a:t> plate CSR</a:t>
            </a:r>
          </a:p>
          <a:p>
            <a:r>
              <a:rPr lang="fr-FR" b="1" dirty="0" err="1" smtClean="0">
                <a:solidFill>
                  <a:srgbClr val="0070C0"/>
                </a:solidFill>
              </a:rPr>
              <a:t>Rectangular</a:t>
            </a:r>
            <a:r>
              <a:rPr lang="fr-FR" b="1" dirty="0" smtClean="0">
                <a:solidFill>
                  <a:srgbClr val="0070C0"/>
                </a:solidFill>
              </a:rPr>
              <a:t> </a:t>
            </a:r>
            <a:r>
              <a:rPr lang="fr-FR" b="1" dirty="0" err="1" smtClean="0">
                <a:solidFill>
                  <a:srgbClr val="0070C0"/>
                </a:solidFill>
              </a:rPr>
              <a:t>chamber</a:t>
            </a:r>
            <a:r>
              <a:rPr lang="fr-FR" b="1" dirty="0" smtClean="0">
                <a:solidFill>
                  <a:srgbClr val="0070C0"/>
                </a:solidFill>
              </a:rPr>
              <a:t> CSR</a:t>
            </a:r>
            <a:endParaRPr lang="en-US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6696075" y="3297792"/>
                <a:ext cx="4610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Peak amplitude x 15 </a:t>
                </a:r>
                <a:r>
                  <a:rPr lang="fr-FR" dirty="0" err="1" smtClean="0"/>
                  <a:t>compared</a:t>
                </a:r>
                <a:r>
                  <a:rPr lang="fr-FR" dirty="0" smtClean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=2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fr-FR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6075" y="3297792"/>
                <a:ext cx="4610100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057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6716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99070" y="23889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Why should we care : impact on beam dynamics</a:t>
            </a:r>
            <a:endParaRPr lang="en-US" sz="24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436348" y="859898"/>
            <a:ext cx="5544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 </a:t>
            </a:r>
            <a:r>
              <a:rPr lang="fr-FR" dirty="0" err="1" smtClean="0"/>
              <a:t>ThomX</a:t>
            </a:r>
            <a:r>
              <a:rPr lang="fr-FR" dirty="0" smtClean="0"/>
              <a:t> -&gt; Injection </a:t>
            </a:r>
            <a:r>
              <a:rPr lang="fr-FR" dirty="0" err="1" smtClean="0"/>
              <a:t>without</a:t>
            </a:r>
            <a:r>
              <a:rPr lang="fr-FR" dirty="0" smtClean="0"/>
              <a:t> longitudinal </a:t>
            </a:r>
            <a:r>
              <a:rPr lang="fr-FR" dirty="0" err="1" smtClean="0"/>
              <a:t>matching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9967" y="1645539"/>
            <a:ext cx="4718924" cy="4575461"/>
          </a:xfrm>
          <a:prstGeom prst="rect">
            <a:avLst/>
          </a:prstGeom>
        </p:spPr>
      </p:pic>
      <p:pic>
        <p:nvPicPr>
          <p:cNvPr id="5" name="CE_100p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344" y="1899558"/>
            <a:ext cx="5334000" cy="40005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00898" y="1396049"/>
            <a:ext cx="4415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With</a:t>
            </a:r>
            <a:r>
              <a:rPr lang="fr-FR" dirty="0" smtClean="0"/>
              <a:t> CSR PP, </a:t>
            </a:r>
            <a:r>
              <a:rPr lang="fr-FR" dirty="0" err="1" smtClean="0"/>
              <a:t>space</a:t>
            </a:r>
            <a:r>
              <a:rPr lang="fr-FR" dirty="0" smtClean="0"/>
              <a:t> charge and </a:t>
            </a:r>
            <a:r>
              <a:rPr lang="fr-FR" dirty="0" err="1" smtClean="0"/>
              <a:t>impedance</a:t>
            </a:r>
            <a:endParaRPr lang="fr-FR" dirty="0" smtClean="0"/>
          </a:p>
          <a:p>
            <a:pPr algn="ctr"/>
            <a:r>
              <a:rPr lang="fr-FR" dirty="0" smtClean="0"/>
              <a:t>1000 tours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5390624" y="4904742"/>
                <a:ext cx="199554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 smtClean="0"/>
                  <a:t>Bunch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at</a:t>
                </a:r>
                <a:r>
                  <a:rPr lang="fr-FR" dirty="0" smtClean="0"/>
                  <a:t> injection :</a:t>
                </a:r>
              </a:p>
              <a:p>
                <a:pPr algn="ctr"/>
                <a:r>
                  <a:rPr lang="fr-FR" b="1" dirty="0" smtClean="0">
                    <a:solidFill>
                      <a:srgbClr val="FF0000"/>
                    </a:solidFill>
                  </a:rPr>
                  <a:t>Charge = 100 </a:t>
                </a:r>
                <a:r>
                  <a:rPr lang="fr-FR" b="1" dirty="0" err="1">
                    <a:solidFill>
                      <a:srgbClr val="FF0000"/>
                    </a:solidFill>
                  </a:rPr>
                  <a:t>p</a:t>
                </a:r>
                <a:r>
                  <a:rPr lang="fr-FR" b="1" dirty="0" err="1" smtClean="0">
                    <a:solidFill>
                      <a:srgbClr val="FF0000"/>
                    </a:solidFill>
                  </a:rPr>
                  <a:t>C</a:t>
                </a:r>
                <a:endParaRPr lang="fr-FR" b="1" dirty="0" smtClean="0">
                  <a:solidFill>
                    <a:srgbClr val="FF000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fr-FR" dirty="0" smtClean="0"/>
                  <a:t>6,6 </a:t>
                </a:r>
                <a:r>
                  <a:rPr lang="fr-FR" dirty="0" err="1" smtClean="0"/>
                  <a:t>ps</a:t>
                </a:r>
                <a:endParaRPr lang="fr-FR" dirty="0" smtClean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sub>
                    </m:sSub>
                  </m:oMath>
                </a14:m>
                <a:r>
                  <a:rPr lang="en-US" dirty="0" smtClean="0"/>
                  <a:t> = 0,2 %</a:t>
                </a:r>
                <a:endParaRPr lang="en-US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624" y="4904742"/>
                <a:ext cx="1995546" cy="1200329"/>
              </a:xfrm>
              <a:prstGeom prst="rect">
                <a:avLst/>
              </a:prstGeom>
              <a:blipFill rotWithShape="0">
                <a:blip r:embed="rId6"/>
                <a:stretch>
                  <a:fillRect l="-2439" t="-3061" r="-1524" b="-7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/>
          <p:cNvSpPr txBox="1"/>
          <p:nvPr/>
        </p:nvSpPr>
        <p:spPr>
          <a:xfrm>
            <a:off x="5305336" y="2671104"/>
            <a:ext cx="223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Quick </a:t>
            </a:r>
            <a:r>
              <a:rPr lang="fr-FR" dirty="0" err="1" smtClean="0"/>
              <a:t>filamentation</a:t>
            </a:r>
            <a:endParaRPr lang="fr-FR" dirty="0" smtClean="0"/>
          </a:p>
          <a:p>
            <a:pPr algn="ctr"/>
            <a:endParaRPr lang="en-US" dirty="0"/>
          </a:p>
        </p:txBody>
      </p:sp>
      <p:sp>
        <p:nvSpPr>
          <p:cNvPr id="9" name="Flèche droite 8"/>
          <p:cNvSpPr/>
          <p:nvPr/>
        </p:nvSpPr>
        <p:spPr>
          <a:xfrm>
            <a:off x="5545050" y="3114332"/>
            <a:ext cx="1990760" cy="320183"/>
          </a:xfrm>
          <a:prstGeom prst="rightArrow">
            <a:avLst>
              <a:gd name="adj1" fmla="val 50000"/>
              <a:gd name="adj2" fmla="val 5057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7713410" y="1072883"/>
            <a:ext cx="4415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With</a:t>
            </a:r>
            <a:r>
              <a:rPr lang="fr-FR" dirty="0" smtClean="0"/>
              <a:t> CSR PP, </a:t>
            </a:r>
            <a:r>
              <a:rPr lang="fr-FR" dirty="0" err="1" smtClean="0"/>
              <a:t>space</a:t>
            </a:r>
            <a:r>
              <a:rPr lang="fr-FR" dirty="0" smtClean="0"/>
              <a:t> charge and </a:t>
            </a:r>
            <a:r>
              <a:rPr lang="fr-FR" dirty="0" err="1" smtClean="0"/>
              <a:t>impedance</a:t>
            </a:r>
            <a:endParaRPr lang="fr-FR" dirty="0" smtClean="0"/>
          </a:p>
          <a:p>
            <a:pPr algn="ctr"/>
            <a:r>
              <a:rPr lang="fr-FR" dirty="0" smtClean="0"/>
              <a:t>1000 tours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5347013" y="3419692"/>
            <a:ext cx="223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Bunch quickly fill the RF acceptance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85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99070" y="23889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Why should we care : impact on beam dynamics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8686274" y="1637667"/>
                <a:ext cx="199554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 smtClean="0"/>
                  <a:t>Bunch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at</a:t>
                </a:r>
                <a:r>
                  <a:rPr lang="fr-FR" dirty="0" smtClean="0"/>
                  <a:t> injection :</a:t>
                </a:r>
              </a:p>
              <a:p>
                <a:pPr algn="ctr"/>
                <a:r>
                  <a:rPr lang="fr-FR" b="1" dirty="0" smtClean="0">
                    <a:solidFill>
                      <a:srgbClr val="FF0000"/>
                    </a:solidFill>
                  </a:rPr>
                  <a:t>Charge = 100 </a:t>
                </a:r>
                <a:r>
                  <a:rPr lang="fr-FR" b="1" dirty="0" err="1">
                    <a:solidFill>
                      <a:srgbClr val="FF0000"/>
                    </a:solidFill>
                  </a:rPr>
                  <a:t>p</a:t>
                </a:r>
                <a:r>
                  <a:rPr lang="fr-FR" b="1" dirty="0" err="1" smtClean="0">
                    <a:solidFill>
                      <a:srgbClr val="FF0000"/>
                    </a:solidFill>
                  </a:rPr>
                  <a:t>C</a:t>
                </a:r>
                <a:endParaRPr lang="fr-FR" b="1" dirty="0" smtClean="0">
                  <a:solidFill>
                    <a:srgbClr val="FF000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fr-FR" dirty="0" smtClean="0"/>
                  <a:t>6,6 </a:t>
                </a:r>
                <a:r>
                  <a:rPr lang="fr-FR" dirty="0" err="1" smtClean="0"/>
                  <a:t>ps</a:t>
                </a:r>
                <a:endParaRPr lang="fr-FR" dirty="0" smtClean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sub>
                    </m:sSub>
                  </m:oMath>
                </a14:m>
                <a:r>
                  <a:rPr lang="en-US" dirty="0" smtClean="0"/>
                  <a:t> = 0,2 %</a:t>
                </a:r>
                <a:endParaRPr lang="en-US" dirty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274" y="1637667"/>
                <a:ext cx="1995546" cy="1200329"/>
              </a:xfrm>
              <a:prstGeom prst="rect">
                <a:avLst/>
              </a:prstGeom>
              <a:blipFill rotWithShape="0">
                <a:blip r:embed="rId4"/>
                <a:stretch>
                  <a:fillRect l="-2752" t="-3046" r="-1529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100p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251" y="1229230"/>
            <a:ext cx="6906397" cy="5179798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608906" y="817374"/>
            <a:ext cx="4415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Toy</a:t>
            </a:r>
            <a:r>
              <a:rPr lang="fr-FR" dirty="0" smtClean="0"/>
              <a:t> simulation 10 000 </a:t>
            </a:r>
            <a:r>
              <a:rPr lang="fr-FR" dirty="0" err="1" smtClean="0"/>
              <a:t>particles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CSR PP</a:t>
            </a:r>
          </a:p>
          <a:p>
            <a:pPr algn="ctr"/>
            <a:r>
              <a:rPr lang="fr-FR" dirty="0" smtClean="0"/>
              <a:t>100 tours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7617122" y="4486275"/>
            <a:ext cx="4133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Beam</a:t>
            </a:r>
            <a:r>
              <a:rPr lang="fr-FR" dirty="0" smtClean="0"/>
              <a:t> not </a:t>
            </a:r>
            <a:r>
              <a:rPr lang="fr-FR" dirty="0" err="1" smtClean="0"/>
              <a:t>Gaussian</a:t>
            </a:r>
            <a:r>
              <a:rPr lang="fr-FR" dirty="0" smtClean="0"/>
              <a:t> in longitudinal</a:t>
            </a:r>
          </a:p>
          <a:p>
            <a:r>
              <a:rPr lang="fr-FR" dirty="0" smtClean="0"/>
              <a:t>Head-</a:t>
            </a:r>
            <a:r>
              <a:rPr lang="fr-FR" dirty="0" err="1" smtClean="0"/>
              <a:t>Tail</a:t>
            </a:r>
            <a:r>
              <a:rPr lang="fr-FR" dirty="0" smtClean="0"/>
              <a:t> and </a:t>
            </a:r>
            <a:r>
              <a:rPr lang="fr-FR" dirty="0" err="1" smtClean="0"/>
              <a:t>Tail</a:t>
            </a:r>
            <a:r>
              <a:rPr lang="fr-FR" dirty="0" smtClean="0"/>
              <a:t>-Head effets important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40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99070" y="23889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Why should we care : impact on beam dynamics</a:t>
            </a:r>
            <a:endParaRPr lang="en-US" sz="2400" b="1" dirty="0"/>
          </a:p>
        </p:txBody>
      </p:sp>
      <p:pic>
        <p:nvPicPr>
          <p:cNvPr id="12" name="o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418" y="1942697"/>
            <a:ext cx="5334000" cy="40005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000898" y="1396049"/>
            <a:ext cx="4415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With</a:t>
            </a:r>
            <a:r>
              <a:rPr lang="fr-FR" dirty="0" smtClean="0"/>
              <a:t> CSR PP, </a:t>
            </a:r>
            <a:r>
              <a:rPr lang="fr-FR" dirty="0" err="1" smtClean="0"/>
              <a:t>space</a:t>
            </a:r>
            <a:r>
              <a:rPr lang="fr-FR" dirty="0" smtClean="0"/>
              <a:t> charge and </a:t>
            </a:r>
            <a:r>
              <a:rPr lang="fr-FR" dirty="0" err="1" smtClean="0"/>
              <a:t>impedance</a:t>
            </a:r>
            <a:endParaRPr lang="fr-FR" dirty="0" smtClean="0"/>
          </a:p>
          <a:p>
            <a:pPr algn="ctr"/>
            <a:r>
              <a:rPr lang="fr-FR" dirty="0" smtClean="0"/>
              <a:t>1000 tours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5390624" y="4904742"/>
                <a:ext cx="199554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 smtClean="0"/>
                  <a:t>Bunch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at</a:t>
                </a:r>
                <a:r>
                  <a:rPr lang="fr-FR" dirty="0" smtClean="0"/>
                  <a:t> injection :</a:t>
                </a:r>
              </a:p>
              <a:p>
                <a:pPr algn="ctr"/>
                <a:r>
                  <a:rPr lang="fr-FR" b="1" dirty="0" smtClean="0">
                    <a:solidFill>
                      <a:srgbClr val="FF0000"/>
                    </a:solidFill>
                  </a:rPr>
                  <a:t>Charge = 1 </a:t>
                </a:r>
                <a:r>
                  <a:rPr lang="fr-FR" b="1" dirty="0" err="1">
                    <a:solidFill>
                      <a:srgbClr val="FF0000"/>
                    </a:solidFill>
                  </a:rPr>
                  <a:t>n</a:t>
                </a:r>
                <a:r>
                  <a:rPr lang="fr-FR" b="1" dirty="0" err="1" smtClean="0">
                    <a:solidFill>
                      <a:srgbClr val="FF0000"/>
                    </a:solidFill>
                  </a:rPr>
                  <a:t>C</a:t>
                </a:r>
                <a:endParaRPr lang="fr-FR" b="1" dirty="0" smtClean="0">
                  <a:solidFill>
                    <a:srgbClr val="FF000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fr-FR" dirty="0" smtClean="0"/>
                  <a:t>6,6 </a:t>
                </a:r>
                <a:r>
                  <a:rPr lang="fr-FR" dirty="0" err="1" smtClean="0"/>
                  <a:t>ps</a:t>
                </a:r>
                <a:endParaRPr lang="fr-FR" dirty="0" smtClean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sub>
                    </m:sSub>
                  </m:oMath>
                </a14:m>
                <a:r>
                  <a:rPr lang="en-US" dirty="0" smtClean="0"/>
                  <a:t> = 0,2 %</a:t>
                </a:r>
                <a:endParaRPr lang="en-US" dirty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624" y="4904742"/>
                <a:ext cx="1995546" cy="1200329"/>
              </a:xfrm>
              <a:prstGeom prst="rect">
                <a:avLst/>
              </a:prstGeom>
              <a:blipFill rotWithShape="0">
                <a:blip r:embed="rId5"/>
                <a:stretch>
                  <a:fillRect l="-2439" t="-3061" r="-1524" b="-7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ZoneTexte 14"/>
          <p:cNvSpPr txBox="1"/>
          <p:nvPr/>
        </p:nvSpPr>
        <p:spPr>
          <a:xfrm>
            <a:off x="5333668" y="2674018"/>
            <a:ext cx="223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Bunch</a:t>
            </a:r>
            <a:r>
              <a:rPr lang="fr-FR" dirty="0" smtClean="0"/>
              <a:t> </a:t>
            </a:r>
            <a:r>
              <a:rPr lang="fr-FR" dirty="0" err="1" smtClean="0"/>
              <a:t>splits</a:t>
            </a:r>
            <a:r>
              <a:rPr lang="fr-FR" dirty="0" smtClean="0"/>
              <a:t> in 3 parts</a:t>
            </a:r>
          </a:p>
          <a:p>
            <a:pPr algn="ctr"/>
            <a:endParaRPr lang="en-US" dirty="0"/>
          </a:p>
        </p:txBody>
      </p:sp>
      <p:sp>
        <p:nvSpPr>
          <p:cNvPr id="16" name="Flèche droite 15"/>
          <p:cNvSpPr/>
          <p:nvPr/>
        </p:nvSpPr>
        <p:spPr>
          <a:xfrm>
            <a:off x="5545050" y="3114332"/>
            <a:ext cx="1990760" cy="320183"/>
          </a:xfrm>
          <a:prstGeom prst="rightArrow">
            <a:avLst>
              <a:gd name="adj1" fmla="val 50000"/>
              <a:gd name="adj2" fmla="val 5057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16"/>
          <p:cNvSpPr txBox="1"/>
          <p:nvPr/>
        </p:nvSpPr>
        <p:spPr>
          <a:xfrm>
            <a:off x="5347013" y="3419692"/>
            <a:ext cx="2230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CSR </a:t>
            </a:r>
            <a:r>
              <a:rPr lang="fr-FR" dirty="0" err="1" smtClean="0"/>
              <a:t>instability</a:t>
            </a:r>
            <a:endParaRPr lang="fr-FR" dirty="0" smtClean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1922" y="1757626"/>
            <a:ext cx="4477098" cy="4370642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7713410" y="1072883"/>
            <a:ext cx="4415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With</a:t>
            </a:r>
            <a:r>
              <a:rPr lang="fr-FR" dirty="0" smtClean="0"/>
              <a:t> CSR PP, </a:t>
            </a:r>
            <a:r>
              <a:rPr lang="fr-FR" dirty="0" err="1" smtClean="0"/>
              <a:t>space</a:t>
            </a:r>
            <a:r>
              <a:rPr lang="fr-FR" dirty="0" smtClean="0"/>
              <a:t> charge and </a:t>
            </a:r>
            <a:r>
              <a:rPr lang="fr-FR" dirty="0" err="1" smtClean="0"/>
              <a:t>impedance</a:t>
            </a:r>
            <a:endParaRPr lang="fr-FR" dirty="0" smtClean="0"/>
          </a:p>
          <a:p>
            <a:pPr algn="ctr"/>
            <a:r>
              <a:rPr lang="fr-FR" dirty="0" smtClean="0"/>
              <a:t>1000 tours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>
            <a:off x="5390624" y="3767321"/>
            <a:ext cx="210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CSR </a:t>
            </a:r>
            <a:r>
              <a:rPr lang="en-GB" b="1" dirty="0" smtClean="0">
                <a:solidFill>
                  <a:srgbClr val="FF0000"/>
                </a:solidFill>
              </a:rPr>
              <a:t>∝ N</a:t>
            </a:r>
            <a:r>
              <a:rPr lang="en-GB" b="1" baseline="30000" dirty="0" smtClean="0">
                <a:solidFill>
                  <a:srgbClr val="FF0000"/>
                </a:solidFill>
              </a:rPr>
              <a:t>2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08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99070" y="23889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Why should we care : impact on beam dynamics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8152874" y="2590167"/>
                <a:ext cx="199554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 smtClean="0"/>
                  <a:t>Bunch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at</a:t>
                </a:r>
                <a:r>
                  <a:rPr lang="fr-FR" dirty="0" smtClean="0"/>
                  <a:t> injection :</a:t>
                </a:r>
              </a:p>
              <a:p>
                <a:pPr algn="ctr"/>
                <a:r>
                  <a:rPr lang="fr-FR" b="1" dirty="0" smtClean="0">
                    <a:solidFill>
                      <a:srgbClr val="FF0000"/>
                    </a:solidFill>
                  </a:rPr>
                  <a:t>Charge = 1 </a:t>
                </a:r>
                <a:r>
                  <a:rPr lang="fr-FR" b="1" dirty="0" err="1" smtClean="0">
                    <a:solidFill>
                      <a:srgbClr val="FF0000"/>
                    </a:solidFill>
                  </a:rPr>
                  <a:t>nC</a:t>
                </a:r>
                <a:endParaRPr lang="fr-FR" b="1" dirty="0" smtClean="0">
                  <a:solidFill>
                    <a:srgbClr val="FF000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fr-FR" dirty="0" smtClean="0"/>
                  <a:t>6,6 </a:t>
                </a:r>
                <a:r>
                  <a:rPr lang="fr-FR" dirty="0" err="1" smtClean="0"/>
                  <a:t>ps</a:t>
                </a:r>
                <a:endParaRPr lang="fr-FR" dirty="0" smtClean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sub>
                    </m:sSub>
                  </m:oMath>
                </a14:m>
                <a:r>
                  <a:rPr lang="en-US" dirty="0" smtClean="0"/>
                  <a:t> = 0,2 %</a:t>
                </a:r>
                <a:endParaRPr lang="en-US" dirty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874" y="2590167"/>
                <a:ext cx="1995546" cy="1200329"/>
              </a:xfrm>
              <a:prstGeom prst="rect">
                <a:avLst/>
              </a:prstGeom>
              <a:blipFill rotWithShape="0">
                <a:blip r:embed="rId4"/>
                <a:stretch>
                  <a:fillRect l="-2439" t="-3046" r="-1524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1n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9724" y="1388566"/>
            <a:ext cx="7261225" cy="544591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608906" y="817374"/>
            <a:ext cx="4415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Toy</a:t>
            </a:r>
            <a:r>
              <a:rPr lang="fr-FR" dirty="0" smtClean="0"/>
              <a:t> simulation 10 000 </a:t>
            </a:r>
            <a:r>
              <a:rPr lang="fr-FR" dirty="0" err="1" smtClean="0"/>
              <a:t>particles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CSR PP</a:t>
            </a:r>
          </a:p>
          <a:p>
            <a:pPr algn="ctr"/>
            <a:r>
              <a:rPr lang="fr-FR" dirty="0" smtClean="0"/>
              <a:t>100 tours</a:t>
            </a:r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7600949" y="4791075"/>
            <a:ext cx="4133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Beam</a:t>
            </a:r>
            <a:r>
              <a:rPr lang="fr-FR" dirty="0" smtClean="0"/>
              <a:t> not </a:t>
            </a:r>
            <a:r>
              <a:rPr lang="fr-FR" dirty="0" err="1" smtClean="0"/>
              <a:t>Gaussian</a:t>
            </a:r>
            <a:r>
              <a:rPr lang="fr-FR" dirty="0" smtClean="0"/>
              <a:t> in longitudinal</a:t>
            </a:r>
          </a:p>
          <a:p>
            <a:r>
              <a:rPr lang="fr-FR" dirty="0" smtClean="0"/>
              <a:t>Head-</a:t>
            </a:r>
            <a:r>
              <a:rPr lang="fr-FR" dirty="0" err="1" smtClean="0"/>
              <a:t>Tail</a:t>
            </a:r>
            <a:r>
              <a:rPr lang="fr-FR" dirty="0" smtClean="0"/>
              <a:t> and </a:t>
            </a:r>
            <a:r>
              <a:rPr lang="fr-FR" dirty="0" err="1" smtClean="0"/>
              <a:t>Tail</a:t>
            </a:r>
            <a:r>
              <a:rPr lang="fr-FR" dirty="0" smtClean="0"/>
              <a:t>-Head effets important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5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99070" y="23889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Micro Wave Instability (MWI)</a:t>
            </a:r>
            <a:endParaRPr lang="en-US" sz="24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" y="2074308"/>
            <a:ext cx="3990975" cy="12192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9261" y="1145619"/>
            <a:ext cx="2638425" cy="7239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0735" y="1869519"/>
            <a:ext cx="1895475" cy="11715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0224" y="3209926"/>
            <a:ext cx="1850633" cy="82391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47737" y="1507569"/>
            <a:ext cx="4582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MWI threshold driven by CSR PP: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5222452" y="2499242"/>
                <a:ext cx="132690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≈812 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𝑝𝐶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2452" y="2499242"/>
                <a:ext cx="1326902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2304" r="-7373" b="-32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/>
          <p:cNvSpPr txBox="1"/>
          <p:nvPr/>
        </p:nvSpPr>
        <p:spPr>
          <a:xfrm>
            <a:off x="600075" y="3771900"/>
            <a:ext cx="2638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With</a:t>
            </a:r>
            <a:r>
              <a:rPr lang="fr-FR" dirty="0"/>
              <a:t>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1514475" y="3771900"/>
                <a:ext cx="11724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=6,6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475" y="3771900"/>
                <a:ext cx="1172437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2591" r="-414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1514474" y="4200524"/>
                <a:ext cx="11512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=0,2 %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474" y="4200524"/>
                <a:ext cx="1151277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2646" r="-5291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47239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45803" y="132351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TL 2 bend model</a:t>
            </a:r>
            <a:endParaRPr lang="en-US" sz="2400" b="1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603" y="594016"/>
            <a:ext cx="9372600" cy="5917446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7707297" y="4742988"/>
            <a:ext cx="2762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Parallel</a:t>
            </a:r>
            <a:r>
              <a:rPr lang="fr-FR" b="1" dirty="0" smtClean="0">
                <a:solidFill>
                  <a:srgbClr val="FF0000"/>
                </a:solidFill>
              </a:rPr>
              <a:t> plate CSR</a:t>
            </a:r>
          </a:p>
          <a:p>
            <a:r>
              <a:rPr lang="fr-FR" b="1" dirty="0" err="1" smtClean="0">
                <a:solidFill>
                  <a:srgbClr val="0070C0"/>
                </a:solidFill>
              </a:rPr>
              <a:t>Rectangular</a:t>
            </a:r>
            <a:r>
              <a:rPr lang="fr-FR" b="1" dirty="0" smtClean="0">
                <a:solidFill>
                  <a:srgbClr val="0070C0"/>
                </a:solidFill>
              </a:rPr>
              <a:t> </a:t>
            </a:r>
            <a:r>
              <a:rPr lang="fr-FR" b="1" dirty="0" err="1" smtClean="0">
                <a:solidFill>
                  <a:srgbClr val="0070C0"/>
                </a:solidFill>
              </a:rPr>
              <a:t>chamber</a:t>
            </a:r>
            <a:r>
              <a:rPr lang="fr-FR" b="1" dirty="0" smtClean="0">
                <a:solidFill>
                  <a:srgbClr val="0070C0"/>
                </a:solidFill>
              </a:rPr>
              <a:t> CSR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534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99070" y="23889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TL 2 bend model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203" y="700562"/>
            <a:ext cx="9496656" cy="600363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487228" y="1245186"/>
            <a:ext cx="2762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Parallel</a:t>
            </a:r>
            <a:r>
              <a:rPr lang="fr-FR" b="1" dirty="0" smtClean="0">
                <a:solidFill>
                  <a:srgbClr val="FF0000"/>
                </a:solidFill>
              </a:rPr>
              <a:t> plate CSR</a:t>
            </a:r>
          </a:p>
          <a:p>
            <a:r>
              <a:rPr lang="fr-FR" b="1" dirty="0" err="1" smtClean="0">
                <a:solidFill>
                  <a:srgbClr val="0070C0"/>
                </a:solidFill>
              </a:rPr>
              <a:t>Rectangular</a:t>
            </a:r>
            <a:r>
              <a:rPr lang="fr-FR" b="1" dirty="0" smtClean="0">
                <a:solidFill>
                  <a:srgbClr val="0070C0"/>
                </a:solidFill>
              </a:rPr>
              <a:t> </a:t>
            </a:r>
            <a:r>
              <a:rPr lang="fr-FR" b="1" dirty="0" err="1" smtClean="0">
                <a:solidFill>
                  <a:srgbClr val="0070C0"/>
                </a:solidFill>
              </a:rPr>
              <a:t>chamber</a:t>
            </a:r>
            <a:r>
              <a:rPr lang="fr-FR" b="1" dirty="0" smtClean="0">
                <a:solidFill>
                  <a:srgbClr val="0070C0"/>
                </a:solidFill>
              </a:rPr>
              <a:t> CSR</a:t>
            </a:r>
            <a:endParaRPr lang="en-US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938672" y="1199019"/>
                <a:ext cx="22156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sub>
                      </m:sSub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=2 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mm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=6,6 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ps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8672" y="1199019"/>
                <a:ext cx="2215607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354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35" y="594016"/>
            <a:ext cx="9596812" cy="603632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45803" y="132351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TL 4 bend model</a:t>
            </a:r>
            <a:endParaRPr lang="en-US" sz="24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7707297" y="4742988"/>
            <a:ext cx="2762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Parallel</a:t>
            </a:r>
            <a:r>
              <a:rPr lang="fr-FR" b="1" dirty="0" smtClean="0">
                <a:solidFill>
                  <a:srgbClr val="FF0000"/>
                </a:solidFill>
              </a:rPr>
              <a:t> plate CSR</a:t>
            </a:r>
          </a:p>
          <a:p>
            <a:r>
              <a:rPr lang="fr-FR" b="1" dirty="0" err="1" smtClean="0">
                <a:solidFill>
                  <a:srgbClr val="0070C0"/>
                </a:solidFill>
              </a:rPr>
              <a:t>Rectangular</a:t>
            </a:r>
            <a:r>
              <a:rPr lang="fr-FR" b="1" dirty="0" smtClean="0">
                <a:solidFill>
                  <a:srgbClr val="0070C0"/>
                </a:solidFill>
              </a:rPr>
              <a:t> </a:t>
            </a:r>
            <a:r>
              <a:rPr lang="fr-FR" b="1" dirty="0" err="1" smtClean="0">
                <a:solidFill>
                  <a:srgbClr val="0070C0"/>
                </a:solidFill>
              </a:rPr>
              <a:t>chamber</a:t>
            </a:r>
            <a:r>
              <a:rPr lang="fr-FR" b="1" dirty="0" smtClean="0">
                <a:solidFill>
                  <a:srgbClr val="0070C0"/>
                </a:solidFill>
              </a:rPr>
              <a:t> CSR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330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729" y="700562"/>
            <a:ext cx="9735151" cy="609775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99070" y="23889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TL </a:t>
            </a:r>
            <a:r>
              <a:rPr lang="en-US" sz="2400" b="1" dirty="0" smtClean="0"/>
              <a:t>4 </a:t>
            </a:r>
            <a:r>
              <a:rPr lang="en-US" sz="2400" b="1" dirty="0"/>
              <a:t>bend model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487228" y="1245186"/>
            <a:ext cx="2762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Parallel</a:t>
            </a:r>
            <a:r>
              <a:rPr lang="fr-FR" b="1" dirty="0" smtClean="0">
                <a:solidFill>
                  <a:srgbClr val="FF0000"/>
                </a:solidFill>
              </a:rPr>
              <a:t> plate CSR</a:t>
            </a:r>
          </a:p>
          <a:p>
            <a:r>
              <a:rPr lang="fr-FR" b="1" dirty="0" err="1" smtClean="0">
                <a:solidFill>
                  <a:srgbClr val="0070C0"/>
                </a:solidFill>
              </a:rPr>
              <a:t>Rectangular</a:t>
            </a:r>
            <a:r>
              <a:rPr lang="fr-FR" b="1" dirty="0" smtClean="0">
                <a:solidFill>
                  <a:srgbClr val="0070C0"/>
                </a:solidFill>
              </a:rPr>
              <a:t> </a:t>
            </a:r>
            <a:r>
              <a:rPr lang="fr-FR" b="1" dirty="0" err="1" smtClean="0">
                <a:solidFill>
                  <a:srgbClr val="0070C0"/>
                </a:solidFill>
              </a:rPr>
              <a:t>chamber</a:t>
            </a:r>
            <a:r>
              <a:rPr lang="fr-FR" b="1" dirty="0" smtClean="0">
                <a:solidFill>
                  <a:srgbClr val="0070C0"/>
                </a:solidFill>
              </a:rPr>
              <a:t> CSR</a:t>
            </a:r>
            <a:endParaRPr lang="en-US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938672" y="1199019"/>
                <a:ext cx="22156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sub>
                      </m:sSub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=2 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mm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=6,6 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ps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8672" y="1199019"/>
                <a:ext cx="2215607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0038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>
            <a:off x="6985686" y="1373663"/>
            <a:ext cx="4572000" cy="3451655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799070" y="23889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Popular models for CSR impedance</a:t>
            </a:r>
            <a:endParaRPr lang="en-US" sz="2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502507" y="947351"/>
            <a:ext cx="390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FF0000"/>
                </a:solidFill>
              </a:rPr>
              <a:t>Free </a:t>
            </a:r>
            <a:r>
              <a:rPr lang="fr-FR" b="1" dirty="0" err="1" smtClean="0">
                <a:solidFill>
                  <a:srgbClr val="FF0000"/>
                </a:solidFill>
              </a:rPr>
              <a:t>space</a:t>
            </a:r>
            <a:r>
              <a:rPr lang="fr-FR" b="1" dirty="0" smtClean="0">
                <a:solidFill>
                  <a:srgbClr val="FF0000"/>
                </a:solidFill>
              </a:rPr>
              <a:t> CSR </a:t>
            </a:r>
            <a:r>
              <a:rPr lang="fr-FR" b="1" dirty="0" err="1" smtClean="0">
                <a:solidFill>
                  <a:srgbClr val="FF0000"/>
                </a:solidFill>
              </a:rPr>
              <a:t>impedance</a:t>
            </a:r>
            <a:endParaRPr lang="fr-FR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Parallel</a:t>
            </a:r>
            <a:r>
              <a:rPr lang="fr-FR" dirty="0" smtClean="0"/>
              <a:t> plate CSR </a:t>
            </a:r>
            <a:r>
              <a:rPr lang="fr-FR" dirty="0" err="1" smtClean="0"/>
              <a:t>impedance</a:t>
            </a:r>
            <a:endParaRPr lang="en-US" dirty="0"/>
          </a:p>
        </p:txBody>
      </p:sp>
      <p:sp>
        <p:nvSpPr>
          <p:cNvPr id="7" name="Ellipse 6"/>
          <p:cNvSpPr/>
          <p:nvPr/>
        </p:nvSpPr>
        <p:spPr>
          <a:xfrm>
            <a:off x="6841524" y="2947090"/>
            <a:ext cx="288324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794949" y="2776324"/>
            <a:ext cx="4901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a point charge moving in free space on a circle of radius R, the steady state impedance is:</a:t>
            </a:r>
            <a:endParaRPr lang="en-US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70" y="4471090"/>
            <a:ext cx="5398628" cy="12580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ZoneTexte 3"/>
              <p:cNvSpPr txBox="1"/>
              <p:nvPr/>
            </p:nvSpPr>
            <p:spPr>
              <a:xfrm>
                <a:off x="6841524" y="5348722"/>
                <a:ext cx="1568763" cy="5266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1524" y="5348722"/>
                <a:ext cx="1568763" cy="52661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5984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99070" y="23889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Popular models for CSR impedance</a:t>
            </a:r>
            <a:endParaRPr lang="en-US" sz="2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502507" y="947351"/>
            <a:ext cx="390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Free </a:t>
            </a:r>
            <a:r>
              <a:rPr lang="fr-FR" dirty="0" err="1" smtClean="0"/>
              <a:t>space</a:t>
            </a:r>
            <a:r>
              <a:rPr lang="fr-FR" dirty="0" smtClean="0"/>
              <a:t> CSR </a:t>
            </a:r>
            <a:r>
              <a:rPr lang="fr-FR" dirty="0" err="1" smtClean="0"/>
              <a:t>impedance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 smtClean="0">
                <a:solidFill>
                  <a:srgbClr val="FF0000"/>
                </a:solidFill>
              </a:rPr>
              <a:t>Parallel</a:t>
            </a:r>
            <a:r>
              <a:rPr lang="fr-FR" b="1" dirty="0" smtClean="0">
                <a:solidFill>
                  <a:srgbClr val="FF0000"/>
                </a:solidFill>
              </a:rPr>
              <a:t> plate CSR </a:t>
            </a:r>
            <a:r>
              <a:rPr lang="fr-FR" b="1" dirty="0" err="1" smtClean="0">
                <a:solidFill>
                  <a:srgbClr val="FF0000"/>
                </a:solidFill>
              </a:rPr>
              <a:t>impedance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13294" y="2152556"/>
            <a:ext cx="667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a point charge moving in between two conducting plates in the horizontal plane on a circle of radius R, the steady state impedance is: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91" y="3329896"/>
            <a:ext cx="7048500" cy="16097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70" y="5470630"/>
            <a:ext cx="5791200" cy="800100"/>
          </a:xfrm>
          <a:prstGeom prst="rect">
            <a:avLst/>
          </a:prstGeom>
        </p:spPr>
      </p:pic>
      <p:sp>
        <p:nvSpPr>
          <p:cNvPr id="9" name="Parallélogramme 8"/>
          <p:cNvSpPr/>
          <p:nvPr/>
        </p:nvSpPr>
        <p:spPr>
          <a:xfrm>
            <a:off x="8130747" y="2388973"/>
            <a:ext cx="1985318" cy="576649"/>
          </a:xfrm>
          <a:prstGeom prst="parallelogram">
            <a:avLst>
              <a:gd name="adj" fmla="val 55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élogramme 10"/>
          <p:cNvSpPr/>
          <p:nvPr/>
        </p:nvSpPr>
        <p:spPr>
          <a:xfrm>
            <a:off x="8134866" y="3563210"/>
            <a:ext cx="1981199" cy="576649"/>
          </a:xfrm>
          <a:prstGeom prst="parallelogram">
            <a:avLst>
              <a:gd name="adj" fmla="val 55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/>
          <p:cNvSpPr/>
          <p:nvPr/>
        </p:nvSpPr>
        <p:spPr>
          <a:xfrm>
            <a:off x="7727092" y="3289474"/>
            <a:ext cx="2792627" cy="562060"/>
          </a:xfrm>
          <a:prstGeom prst="arc">
            <a:avLst>
              <a:gd name="adj1" fmla="val 10849113"/>
              <a:gd name="adj2" fmla="val 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e 6"/>
          <p:cNvSpPr/>
          <p:nvPr/>
        </p:nvSpPr>
        <p:spPr>
          <a:xfrm>
            <a:off x="8979243" y="3137074"/>
            <a:ext cx="288324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8023654" y="2965622"/>
            <a:ext cx="8238" cy="117423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7754638" y="3584063"/>
            <a:ext cx="205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285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99070" y="23889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Popular models for CSR impedance</a:t>
            </a:r>
            <a:endParaRPr lang="en-US" sz="24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568411" y="972065"/>
            <a:ext cx="109892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models neglects: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Transient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Transverse size of the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Transverse shielding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Resonant</a:t>
            </a:r>
            <a:r>
              <a:rPr lang="fr-FR" dirty="0" smtClean="0"/>
              <a:t> </a:t>
            </a:r>
            <a:r>
              <a:rPr lang="en-US" dirty="0" smtClean="0"/>
              <a:t>behavior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CSR interference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1425143" y="2899039"/>
            <a:ext cx="103384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Reality is different from steady state model, in real machine dipoles are interleaved with drifts.</a:t>
            </a:r>
          </a:p>
          <a:p>
            <a:r>
              <a:rPr lang="en-US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vacuum chamber act as a waveguide and guided CSR fields can propagate along the beam.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effect is also called « drift CSR »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568411" y="4718820"/>
            <a:ext cx="5774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Condition to neglect in ring: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60" y="5103561"/>
            <a:ext cx="3318434" cy="7850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3549094" y="5389306"/>
                <a:ext cx="373153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≈180 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≪</m:t>
                      </m:r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fr-FR" sz="2400" b="0" i="0" smtClean="0">
                          <a:latin typeface="Cambria Math" panose="02040503050406030204" pitchFamily="18" charset="0"/>
                        </a:rPr>
                        <m:t>=296 </m:t>
                      </m:r>
                      <m:r>
                        <m:rPr>
                          <m:sty m:val="p"/>
                        </m:rPr>
                        <a:rPr lang="fr-FR" sz="2400" b="0" i="0" smtClean="0"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094" y="5389306"/>
                <a:ext cx="3731534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490" r="-817"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981719" y="6059793"/>
                <a:ext cx="42424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With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=6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𝑝𝑠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719" y="6059793"/>
                <a:ext cx="4242487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14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lèche droite 18"/>
          <p:cNvSpPr/>
          <p:nvPr/>
        </p:nvSpPr>
        <p:spPr>
          <a:xfrm>
            <a:off x="7420879" y="5182638"/>
            <a:ext cx="1706645" cy="7166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ZoneTexte 19"/>
          <p:cNvSpPr txBox="1"/>
          <p:nvPr/>
        </p:nvSpPr>
        <p:spPr>
          <a:xfrm>
            <a:off x="9440687" y="5148481"/>
            <a:ext cx="1955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/>
              <a:t>Effect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should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be</a:t>
            </a:r>
            <a:r>
              <a:rPr lang="fr-FR" sz="2400" b="1" dirty="0" smtClean="0"/>
              <a:t> visible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57846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99070" y="23889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Popular models for CSR impedance</a:t>
            </a:r>
            <a:endParaRPr lang="en-US" sz="24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568411" y="972065"/>
            <a:ext cx="109892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models neglects: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Transient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Transverse size of the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Transverse shielding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Resonant</a:t>
            </a:r>
            <a:r>
              <a:rPr lang="fr-FR" dirty="0" smtClean="0"/>
              <a:t> </a:t>
            </a:r>
            <a:r>
              <a:rPr lang="en-US" dirty="0" smtClean="0"/>
              <a:t>behavior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CSR interference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099" y="2925208"/>
            <a:ext cx="2314575" cy="666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1252151" y="4160108"/>
                <a:ext cx="33445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Ring: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≈10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b="0" dirty="0" smtClean="0"/>
              </a:p>
              <a:p>
                <a:r>
                  <a:rPr lang="fr-FR" dirty="0" smtClean="0"/>
                  <a:t>TL: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≈10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fr-FR" b="0" dirty="0" smtClean="0"/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151" y="4160108"/>
                <a:ext cx="3344563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1457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1252151" y="5204769"/>
                <a:ext cx="42424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With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=6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𝑝𝑠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151" y="5204769"/>
                <a:ext cx="4242487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14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lèche droite 7"/>
          <p:cNvSpPr/>
          <p:nvPr/>
        </p:nvSpPr>
        <p:spPr>
          <a:xfrm>
            <a:off x="4324993" y="4124926"/>
            <a:ext cx="2611394" cy="7166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7582800" y="4252439"/>
            <a:ext cx="2619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No </a:t>
            </a:r>
            <a:r>
              <a:rPr lang="fr-FR" sz="2400" b="1" dirty="0" err="1" smtClean="0"/>
              <a:t>effect</a:t>
            </a:r>
            <a:endParaRPr lang="en-US" sz="24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848495" y="3073917"/>
            <a:ext cx="5774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Condition to </a:t>
            </a:r>
            <a:r>
              <a:rPr lang="fr-FR" dirty="0" err="1" smtClean="0"/>
              <a:t>neglect</a:t>
            </a:r>
            <a:r>
              <a:rPr lang="fr-FR" dirty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146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99070" y="23889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Popular models for CSR impedance</a:t>
            </a:r>
            <a:endParaRPr lang="en-US" sz="24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568411" y="972065"/>
            <a:ext cx="109892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models neglects: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Transient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Transverse size of the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Transverse shielding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Resonant</a:t>
            </a:r>
            <a:r>
              <a:rPr lang="fr-FR" dirty="0" smtClean="0"/>
              <a:t> </a:t>
            </a:r>
            <a:r>
              <a:rPr lang="en-US" dirty="0" smtClean="0"/>
              <a:t>behavior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CSR interference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210" y="874336"/>
            <a:ext cx="6490387" cy="370411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72994" y="2907278"/>
            <a:ext cx="4629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Reflection</a:t>
            </a:r>
            <a:r>
              <a:rPr lang="fr-FR" dirty="0" smtClean="0"/>
              <a:t> on </a:t>
            </a:r>
            <a:r>
              <a:rPr lang="fr-FR" dirty="0" err="1" smtClean="0"/>
              <a:t>outer</a:t>
            </a:r>
            <a:r>
              <a:rPr lang="fr-FR" dirty="0" smtClean="0"/>
              <a:t> </a:t>
            </a:r>
            <a:r>
              <a:rPr lang="fr-FR" dirty="0" err="1" smtClean="0"/>
              <a:t>wall</a:t>
            </a:r>
            <a:r>
              <a:rPr lang="fr-FR" dirty="0" smtClean="0"/>
              <a:t> -&gt; Head-</a:t>
            </a:r>
            <a:r>
              <a:rPr lang="fr-FR" dirty="0" err="1" smtClean="0"/>
              <a:t>Tail</a:t>
            </a:r>
            <a:r>
              <a:rPr lang="fr-FR" dirty="0" smtClean="0"/>
              <a:t> </a:t>
            </a:r>
            <a:r>
              <a:rPr lang="fr-FR" dirty="0" err="1" smtClean="0"/>
              <a:t>effect</a:t>
            </a:r>
            <a:endParaRPr lang="fr-FR" dirty="0" smtClean="0"/>
          </a:p>
          <a:p>
            <a:pPr algn="ctr"/>
            <a:r>
              <a:rPr lang="fr-FR" dirty="0" err="1" smtClean="0"/>
              <a:t>Reflection</a:t>
            </a:r>
            <a:r>
              <a:rPr lang="fr-FR" dirty="0" smtClean="0"/>
              <a:t> on </a:t>
            </a:r>
            <a:r>
              <a:rPr lang="fr-FR" dirty="0" err="1" smtClean="0"/>
              <a:t>inner</a:t>
            </a:r>
            <a:r>
              <a:rPr lang="fr-FR" dirty="0" smtClean="0"/>
              <a:t> </a:t>
            </a:r>
            <a:r>
              <a:rPr lang="fr-FR" dirty="0" err="1" smtClean="0"/>
              <a:t>wall</a:t>
            </a:r>
            <a:r>
              <a:rPr lang="fr-FR" dirty="0" smtClean="0"/>
              <a:t> -&gt; </a:t>
            </a:r>
            <a:r>
              <a:rPr lang="fr-FR" dirty="0" err="1" smtClean="0"/>
              <a:t>Tail</a:t>
            </a:r>
            <a:r>
              <a:rPr lang="fr-FR" dirty="0" smtClean="0"/>
              <a:t>-Head </a:t>
            </a:r>
            <a:r>
              <a:rPr lang="fr-FR" dirty="0" err="1" smtClean="0"/>
              <a:t>effect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568411" y="4815206"/>
                <a:ext cx="577472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Geometric condition to neglect in the ring: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err="1" smtClean="0"/>
                  <a:t>Outer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walls</a:t>
                </a:r>
                <a:r>
                  <a:rPr lang="fr-FR" dirty="0" smtClean="0"/>
                  <a:t> -&gt;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≈8,5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≫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err="1" smtClean="0"/>
                  <a:t>Inner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walls</a:t>
                </a:r>
                <a:r>
                  <a:rPr lang="fr-FR" dirty="0" smtClean="0"/>
                  <a:t> -&gt;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≈4,4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≫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411" y="4815206"/>
                <a:ext cx="5774725" cy="923330"/>
              </a:xfrm>
              <a:prstGeom prst="rect">
                <a:avLst/>
              </a:prstGeom>
              <a:blipFill rotWithShape="0">
                <a:blip r:embed="rId3"/>
                <a:stretch>
                  <a:fillRect l="-844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6120713" y="4815206"/>
                <a:ext cx="42424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≈6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≈2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713" y="4815206"/>
                <a:ext cx="4242487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/>
          <p:cNvSpPr txBox="1"/>
          <p:nvPr/>
        </p:nvSpPr>
        <p:spPr>
          <a:xfrm>
            <a:off x="5799437" y="4832095"/>
            <a:ext cx="2030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At</a:t>
            </a:r>
            <a:r>
              <a:rPr lang="fr-FR" dirty="0" smtClean="0"/>
              <a:t> injection:</a:t>
            </a:r>
            <a:endParaRPr lang="en-US" dirty="0"/>
          </a:p>
        </p:txBody>
      </p:sp>
      <p:sp>
        <p:nvSpPr>
          <p:cNvPr id="10" name="Flèche à angle droit 9"/>
          <p:cNvSpPr/>
          <p:nvPr/>
        </p:nvSpPr>
        <p:spPr>
          <a:xfrm rot="5400000">
            <a:off x="6550993" y="5173215"/>
            <a:ext cx="714928" cy="113064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7690021" y="5634335"/>
            <a:ext cx="3258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/>
              <a:t>Effect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should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be</a:t>
            </a:r>
            <a:r>
              <a:rPr lang="fr-FR" sz="2400" b="1" dirty="0" smtClean="0"/>
              <a:t> visible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99334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99070" y="23889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Popular models for CSR impedance</a:t>
            </a:r>
            <a:endParaRPr lang="en-US" sz="24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568411" y="972065"/>
            <a:ext cx="109892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models neglects: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Transient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Transverse size of the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Transverse shielding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Resonant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behavior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CSR interference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659027" y="3274893"/>
            <a:ext cx="11532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long dipole chambers, some modes can be strongly excited by the beam and dominate the CSR impedance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650788" y="4059793"/>
            <a:ext cx="5774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Condition to neglect in ring: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081" y="4693761"/>
            <a:ext cx="2248930" cy="5060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4374294" y="4830578"/>
                <a:ext cx="37246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≈246 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m:rPr>
                          <m:sty m:val="p"/>
                        </m:rPr>
                        <a:rPr lang="fr-FR" sz="2400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fr-FR" sz="2400" b="0" i="0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fr-FR" sz="2400" b="0" i="0" smtClean="0">
                          <a:latin typeface="Cambria Math" panose="02040503050406030204" pitchFamily="18" charset="0"/>
                        </a:rPr>
                        <m:t>=296 </m:t>
                      </m:r>
                      <m:r>
                        <m:rPr>
                          <m:sty m:val="p"/>
                        </m:rPr>
                        <a:rPr lang="fr-FR" sz="2400" b="0" i="0" smtClean="0"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4294" y="4830578"/>
                <a:ext cx="3724674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491" r="-655"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lèche à angle droit 7"/>
          <p:cNvSpPr/>
          <p:nvPr/>
        </p:nvSpPr>
        <p:spPr>
          <a:xfrm rot="5400000">
            <a:off x="5330907" y="5154358"/>
            <a:ext cx="714928" cy="113064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6469935" y="5615478"/>
            <a:ext cx="3258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/>
              <a:t>Effect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should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be</a:t>
            </a:r>
            <a:r>
              <a:rPr lang="fr-FR" sz="2400" b="1" dirty="0" smtClean="0"/>
              <a:t> visible</a:t>
            </a:r>
            <a:endParaRPr lang="en-US" sz="2400" b="1" dirty="0"/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3941685" y="5204588"/>
            <a:ext cx="145225" cy="5150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2814221" y="5753977"/>
            <a:ext cx="1979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Distance between vertical walls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016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99070" y="23889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Popular models for CSR impedance</a:t>
            </a:r>
            <a:endParaRPr lang="en-US" sz="24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568411" y="972065"/>
            <a:ext cx="109892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models neglects: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Transient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Transverse size of the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Transverse shielding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Resonant</a:t>
            </a:r>
            <a:r>
              <a:rPr lang="fr-FR" dirty="0" smtClean="0"/>
              <a:t> </a:t>
            </a:r>
            <a:r>
              <a:rPr lang="en-US" dirty="0" smtClean="0"/>
              <a:t>behavior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CSR interference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568411" y="3274893"/>
            <a:ext cx="7702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CSR </a:t>
            </a:r>
            <a:r>
              <a:rPr lang="fr-FR" dirty="0" err="1" smtClean="0"/>
              <a:t>fields</a:t>
            </a:r>
            <a:r>
              <a:rPr lang="fr-FR" dirty="0" smtClean="0"/>
              <a:t> </a:t>
            </a:r>
            <a:r>
              <a:rPr lang="fr-FR" dirty="0" err="1" smtClean="0"/>
              <a:t>emitted</a:t>
            </a:r>
            <a:r>
              <a:rPr lang="fr-FR" dirty="0" smtClean="0"/>
              <a:t> in </a:t>
            </a:r>
            <a:r>
              <a:rPr lang="fr-FR" dirty="0" err="1" smtClean="0"/>
              <a:t>each</a:t>
            </a:r>
            <a:r>
              <a:rPr lang="fr-FR" dirty="0" smtClean="0"/>
              <a:t> </a:t>
            </a:r>
            <a:r>
              <a:rPr lang="fr-FR" dirty="0" err="1" smtClean="0"/>
              <a:t>dipoles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interact</a:t>
            </a:r>
            <a:r>
              <a:rPr lang="fr-FR" dirty="0" smtClean="0"/>
              <a:t> and </a:t>
            </a:r>
            <a:r>
              <a:rPr lang="fr-FR" dirty="0" err="1" smtClean="0"/>
              <a:t>interfere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568411" y="4051555"/>
            <a:ext cx="5774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Condition to neglect in ring -&gt; ? (depends on geometry)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35175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3988</TotalTime>
  <Words>815</Words>
  <Application>Microsoft Office PowerPoint</Application>
  <PresentationFormat>Grand écran</PresentationFormat>
  <Paragraphs>189</Paragraphs>
  <Slides>29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alexis gamelin</dc:creator>
  <cp:lastModifiedBy>alexis gamelin</cp:lastModifiedBy>
  <cp:revision>52</cp:revision>
  <dcterms:created xsi:type="dcterms:W3CDTF">2017-11-22T10:12:21Z</dcterms:created>
  <dcterms:modified xsi:type="dcterms:W3CDTF">2017-12-05T14:19:52Z</dcterms:modified>
</cp:coreProperties>
</file>