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56" r:id="rId4"/>
    <p:sldId id="261" r:id="rId5"/>
    <p:sldId id="262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>
        <p:scale>
          <a:sx n="50" d="100"/>
          <a:sy n="50" d="100"/>
        </p:scale>
        <p:origin x="1939" y="7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534E4B-5F87-46E7-AA03-319E91B965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494BB04-FFDC-4274-B713-B804AA9183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696AA32-55FB-4913-A4B7-049FB1EBF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6D390-F2A9-454F-8FF8-21DD19944DBB}" type="datetimeFigureOut">
              <a:rPr lang="fr-FR" smtClean="0"/>
              <a:t>20/02/2023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02CF8C4-8343-4E56-A795-B59928FC0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9A9B593-E82D-49C1-B2ED-86D4F73A8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EF718-0E19-4BCB-AB8F-DA427135F8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2079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755043-89B9-4A62-AA1C-F84B508ED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AAE5BDD-8FEC-4E4F-8B9C-439A075051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591CA6A-A20F-47B3-B028-A4EB1BADB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6D390-F2A9-454F-8FF8-21DD19944DBB}" type="datetimeFigureOut">
              <a:rPr lang="fr-FR" smtClean="0"/>
              <a:t>20/02/2023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FDDAB4C-A4FA-47BF-A73A-8E82D69A9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08985BB-78DC-4593-92DB-86EF871A1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EF718-0E19-4BCB-AB8F-DA427135F8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9815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59F6389-FB72-41A0-808F-445808F721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AA7EBC6-6EB7-47D1-AA9E-4815C0AFBA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7B11E8-974A-4915-9CBE-B6A0B3B29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6D390-F2A9-454F-8FF8-21DD19944DBB}" type="datetimeFigureOut">
              <a:rPr lang="fr-FR" smtClean="0"/>
              <a:t>20/02/2023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E0EF34F-FFC6-477E-AD2D-EB2577558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30904F4-5E19-4CF8-AAD1-E09844842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EF718-0E19-4BCB-AB8F-DA427135F8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3038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7DB943-F025-4033-9DDC-6DE682087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2F09DFE-E4E2-48C9-8E06-94158BC674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19F16F4-F4A9-4024-B591-50967274B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6D390-F2A9-454F-8FF8-21DD19944DBB}" type="datetimeFigureOut">
              <a:rPr lang="fr-FR" smtClean="0"/>
              <a:t>20/02/2023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56877D0-E5CC-4C30-BE63-108D365A6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C8259F-C16E-4541-BDC5-1CB60AE64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EF718-0E19-4BCB-AB8F-DA427135F8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9078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95A939-9480-40C3-895C-B58FB0147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8027814-C6DC-4DDE-BC23-554CFBA3EB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297BC4-E96C-421C-A59F-FCDCB03ED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6D390-F2A9-454F-8FF8-21DD19944DBB}" type="datetimeFigureOut">
              <a:rPr lang="fr-FR" smtClean="0"/>
              <a:t>20/02/2023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08DFEA9-1AA4-40C4-AB87-77A42F07A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916BCA0-4998-4DB4-B0BC-263827399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EF718-0E19-4BCB-AB8F-DA427135F8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010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17881C-CC72-447A-A761-ABC060AB9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20F6457-07D6-4FCD-8AA7-238572B388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B8E2E06-8D56-4E2C-81CB-6A3B6ED3DD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6ABFE7F-9CE9-4D64-8742-502852B66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6D390-F2A9-454F-8FF8-21DD19944DBB}" type="datetimeFigureOut">
              <a:rPr lang="fr-FR" smtClean="0"/>
              <a:t>20/02/2023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DE32D8E-682B-4E5C-A53E-C3053A683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0D85387-B774-428D-851E-CEE8B53F1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EF718-0E19-4BCB-AB8F-DA427135F8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9229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448EE4-A39A-468A-A1C2-10B19F509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65F8999-0A5A-42A9-812E-39E5F16F36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CAD3738-99E3-4625-8444-26FEDAA61A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D742934-CBB5-4885-B4C1-722203C537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1A839D2-0FD9-486E-8586-A0DF3BE806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7187965-5EB3-4D75-AD74-6C2BCFD4B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6D390-F2A9-454F-8FF8-21DD19944DBB}" type="datetimeFigureOut">
              <a:rPr lang="fr-FR" smtClean="0"/>
              <a:t>20/02/2023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08E73C6-92A8-4173-BE86-E891BF96F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0C0E066-7CCB-4093-B7F9-2C11999D7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EF718-0E19-4BCB-AB8F-DA427135F8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2082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F7694F-4FDD-4DF4-83E4-69DA10D1C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DA6B92B-2C4C-418B-AE3D-7DCC918F1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6D390-F2A9-454F-8FF8-21DD19944DBB}" type="datetimeFigureOut">
              <a:rPr lang="fr-FR" smtClean="0"/>
              <a:t>20/02/2023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B8DA17A-9B93-414E-9EC3-0346355BA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0C4AFD2-DCC3-4E3D-93A1-65D34A851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EF718-0E19-4BCB-AB8F-DA427135F8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9662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F809988-263C-46D0-9A34-AF8E0FC20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6D390-F2A9-454F-8FF8-21DD19944DBB}" type="datetimeFigureOut">
              <a:rPr lang="fr-FR" smtClean="0"/>
              <a:t>20/02/2023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83D46BA-D0D4-4E05-865A-016BDACC4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E2BBA60-5A1B-43C4-ABF8-F811C902D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EF718-0E19-4BCB-AB8F-DA427135F8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7628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216BF8-3E3C-4C4A-9226-8304FD219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733F96A-8F4C-4EAF-A6C8-C436CA2FE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593CB1C-2375-4C7D-A360-5A684FC2AF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996AFCC-931F-4688-BD28-72226B2B8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6D390-F2A9-454F-8FF8-21DD19944DBB}" type="datetimeFigureOut">
              <a:rPr lang="fr-FR" smtClean="0"/>
              <a:t>20/02/2023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8C46920-49C3-4524-AF80-3496D9D63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8BC39CD-8C78-427A-AD8A-0F7B913B2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EF718-0E19-4BCB-AB8F-DA427135F8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7904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DBDFE3-8915-4BAD-927F-B2A136932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2E84C00-401F-4C15-9482-4EB26A4D7F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65D271E-E43C-44B6-B78A-5FE3F954DB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2BD9A22-0D0C-4040-B14A-760C4551E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6D390-F2A9-454F-8FF8-21DD19944DBB}" type="datetimeFigureOut">
              <a:rPr lang="fr-FR" smtClean="0"/>
              <a:t>20/02/2023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998409A-D9B5-4B52-9BD2-00115C1F6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5A9C859-0C55-4BFB-955E-6A3FE2E5F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EF718-0E19-4BCB-AB8F-DA427135F8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9438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F5FBF21-3F01-4493-8D27-76D964F9D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C887F30-FCD4-49D8-A912-5E9C5CA8DF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9557409-4B8F-481F-AF27-AF264D259E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6D390-F2A9-454F-8FF8-21DD19944DBB}" type="datetimeFigureOut">
              <a:rPr lang="fr-FR" smtClean="0"/>
              <a:t>20/02/2023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8111A6F-EED9-4962-AF7F-76B258B58B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67B00EB-7169-4A39-9478-FD00374608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EF718-0E19-4BCB-AB8F-DA427135F8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727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CDCC2E9E-6FA9-4217-A14A-EC99240C3F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08" y="88598"/>
            <a:ext cx="6276975" cy="470535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FBB499A0-3269-4197-8D3B-0BDC73717F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9624" y="2328875"/>
            <a:ext cx="4122342" cy="283775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3D8C7337-EA02-48D0-9244-5F9D6D432A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9250" y="38439"/>
            <a:ext cx="4083090" cy="281176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13596A9D-E6F4-414F-BA49-CD24CE3805D6}"/>
                  </a:ext>
                </a:extLst>
              </p:cNvPr>
              <p:cNvSpPr txBox="1"/>
              <p:nvPr/>
            </p:nvSpPr>
            <p:spPr>
              <a:xfrm>
                <a:off x="2314974" y="4767790"/>
                <a:ext cx="4498347" cy="20476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/>
                  <a:t>Mire USAF : </a:t>
                </a:r>
              </a:p>
              <a:p>
                <a:r>
                  <a:rPr lang="fr-FR" dirty="0"/>
                  <a:t>Groupe 2, élément 2 : 111,36 </a:t>
                </a:r>
                <a:r>
                  <a:rPr lang="fr-FR" dirty="0" err="1"/>
                  <a:t>um</a:t>
                </a:r>
                <a:r>
                  <a:rPr lang="fr-FR" dirty="0"/>
                  <a:t> par ligne</a:t>
                </a:r>
              </a:p>
              <a:p>
                <a:r>
                  <a:rPr lang="fr-FR" dirty="0"/>
                  <a:t>On mesure 4 lignes (2 périodes)</a:t>
                </a:r>
              </a:p>
              <a:p>
                <a:endParaRPr lang="fr-FR" dirty="0"/>
              </a:p>
              <a:p>
                <a:r>
                  <a:rPr lang="fr-FR" dirty="0"/>
                  <a:t>Vertical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111,36</m:t>
                        </m:r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19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fr-FR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,7</m:t>
                    </m:r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𝑝𝑖𝑥𝑒𝑙</m:t>
                        </m:r>
                      </m:den>
                    </m:f>
                    <m:r>
                      <a:rPr lang="fr-FR" b="0" i="1" smtClean="0">
                        <a:latin typeface="Cambria Math" panose="02040503050406030204" pitchFamily="18" charset="0"/>
                      </a:rPr>
                      <m:t>±1</m:t>
                    </m:r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𝑝𝑖𝑥𝑒𝑙</m:t>
                        </m:r>
                      </m:den>
                    </m:f>
                  </m:oMath>
                </a14:m>
                <a:endParaRPr lang="fr-FR" dirty="0"/>
              </a:p>
              <a:p>
                <a:r>
                  <a:rPr lang="fr-FR" dirty="0"/>
                  <a:t>Horizontal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111,36</m:t>
                        </m:r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15 −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fr-FR" b="0" i="1" smtClean="0">
                        <a:latin typeface="Cambria Math" panose="02040503050406030204" pitchFamily="18" charset="0"/>
                      </a:rPr>
                      <m:t>∗</m:t>
                    </m:r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31,5</m:t>
                    </m:r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𝑝𝑖𝑥𝑒𝑙</m:t>
                        </m:r>
                      </m:den>
                    </m:f>
                    <m:r>
                      <a:rPr lang="fr-FR" b="0" i="1" smtClean="0">
                        <a:latin typeface="Cambria Math" panose="02040503050406030204" pitchFamily="18" charset="0"/>
                      </a:rPr>
                      <m:t>±1,5</m:t>
                    </m:r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𝑝𝑖𝑥𝑒𝑙</m:t>
                        </m:r>
                      </m:den>
                    </m:f>
                  </m:oMath>
                </a14:m>
                <a:endParaRPr lang="fr-FR" dirty="0"/>
              </a:p>
            </p:txBody>
          </p:sp>
        </mc:Choice>
        <mc:Fallback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13596A9D-E6F4-414F-BA49-CD24CE3805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4974" y="4767790"/>
                <a:ext cx="4498347" cy="2047612"/>
              </a:xfrm>
              <a:prstGeom prst="rect">
                <a:avLst/>
              </a:prstGeom>
              <a:blipFill>
                <a:blip r:embed="rId5"/>
                <a:stretch>
                  <a:fillRect l="-1220" t="-1488" b="-89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oneTexte 4">
            <a:extLst>
              <a:ext uri="{FF2B5EF4-FFF2-40B4-BE49-F238E27FC236}">
                <a16:creationId xmlns:a16="http://schemas.microsoft.com/office/drawing/2014/main" id="{738DE5C8-1405-4CFB-BA92-F2F1B1EE9D59}"/>
              </a:ext>
            </a:extLst>
          </p:cNvPr>
          <p:cNvSpPr txBox="1"/>
          <p:nvPr/>
        </p:nvSpPr>
        <p:spPr>
          <a:xfrm>
            <a:off x="7478724" y="314265"/>
            <a:ext cx="1882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Projection vertical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6E03DFA-4FF4-43D8-A8A6-AB9C13EF1A07}"/>
              </a:ext>
            </a:extLst>
          </p:cNvPr>
          <p:cNvSpPr txBox="1"/>
          <p:nvPr/>
        </p:nvSpPr>
        <p:spPr>
          <a:xfrm>
            <a:off x="7350998" y="2733500"/>
            <a:ext cx="2137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Projection horizontal</a:t>
            </a: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125C5F50-2B38-415B-BDC0-3D658A3D9751}"/>
              </a:ext>
            </a:extLst>
          </p:cNvPr>
          <p:cNvCxnSpPr>
            <a:cxnSpLocks/>
          </p:cNvCxnSpPr>
          <p:nvPr/>
        </p:nvCxnSpPr>
        <p:spPr>
          <a:xfrm>
            <a:off x="7388693" y="2372639"/>
            <a:ext cx="2269373" cy="0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E7E3EC0C-2251-4FF1-A40B-CDEB396BE1E8}"/>
              </a:ext>
            </a:extLst>
          </p:cNvPr>
          <p:cNvSpPr txBox="1"/>
          <p:nvPr/>
        </p:nvSpPr>
        <p:spPr>
          <a:xfrm>
            <a:off x="7071963" y="2364168"/>
            <a:ext cx="1237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2 périodes</a:t>
            </a:r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5972018B-CFCD-431E-88E9-335B42EC3926}"/>
              </a:ext>
            </a:extLst>
          </p:cNvPr>
          <p:cNvCxnSpPr>
            <a:cxnSpLocks/>
          </p:cNvCxnSpPr>
          <p:nvPr/>
        </p:nvCxnSpPr>
        <p:spPr>
          <a:xfrm>
            <a:off x="7690962" y="4654089"/>
            <a:ext cx="1853372" cy="0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CF848F35-2DD5-4027-B97C-5F314A4D57D4}"/>
              </a:ext>
            </a:extLst>
          </p:cNvPr>
          <p:cNvSpPr txBox="1"/>
          <p:nvPr/>
        </p:nvSpPr>
        <p:spPr>
          <a:xfrm>
            <a:off x="8869828" y="4663076"/>
            <a:ext cx="1237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2 périodes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C8B1B53-BBFC-48F8-A6FC-2700AB8C0FE7}"/>
              </a:ext>
            </a:extLst>
          </p:cNvPr>
          <p:cNvSpPr/>
          <p:nvPr/>
        </p:nvSpPr>
        <p:spPr>
          <a:xfrm>
            <a:off x="2906973" y="1947081"/>
            <a:ext cx="250209" cy="21381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25CF618-3F72-4818-A36C-6000FCAFBC59}"/>
              </a:ext>
            </a:extLst>
          </p:cNvPr>
          <p:cNvSpPr/>
          <p:nvPr/>
        </p:nvSpPr>
        <p:spPr>
          <a:xfrm>
            <a:off x="6321053" y="48705"/>
            <a:ext cx="4083090" cy="259291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2ABB43D-100D-4B27-A64E-30B8128AF1A9}"/>
              </a:ext>
            </a:extLst>
          </p:cNvPr>
          <p:cNvSpPr/>
          <p:nvPr/>
        </p:nvSpPr>
        <p:spPr>
          <a:xfrm>
            <a:off x="2627860" y="1947081"/>
            <a:ext cx="259487" cy="213815"/>
          </a:xfrm>
          <a:prstGeom prst="rect">
            <a:avLst/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9EC485A-B292-42EC-863D-54872CCFDB29}"/>
              </a:ext>
            </a:extLst>
          </p:cNvPr>
          <p:cNvSpPr/>
          <p:nvPr/>
        </p:nvSpPr>
        <p:spPr>
          <a:xfrm>
            <a:off x="6319624" y="2641622"/>
            <a:ext cx="4129165" cy="2555765"/>
          </a:xfrm>
          <a:prstGeom prst="rect">
            <a:avLst/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5CB8CD13-63DF-4168-9797-CD0D421B59F8}"/>
              </a:ext>
            </a:extLst>
          </p:cNvPr>
          <p:cNvSpPr txBox="1"/>
          <p:nvPr/>
        </p:nvSpPr>
        <p:spPr>
          <a:xfrm>
            <a:off x="10623329" y="352856"/>
            <a:ext cx="13195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TL_SST01</a:t>
            </a:r>
          </a:p>
          <a:p>
            <a:r>
              <a:rPr lang="fr-FR" b="1" dirty="0"/>
              <a:t>13/02/2023</a:t>
            </a:r>
          </a:p>
        </p:txBody>
      </p:sp>
    </p:spTree>
    <p:extLst>
      <p:ext uri="{BB962C8B-B14F-4D97-AF65-F5344CB8AC3E}">
        <p14:creationId xmlns:p14="http://schemas.microsoft.com/office/powerpoint/2010/main" val="2479022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F064DD42-4D04-4C40-A0D4-7615515748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8189" y="2395643"/>
            <a:ext cx="3985327" cy="270279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40DD5B2-71AD-4090-A5CF-5EA7DD587B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8190" y="36393"/>
            <a:ext cx="3985327" cy="272955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13596A9D-E6F4-414F-BA49-CD24CE3805D6}"/>
                  </a:ext>
                </a:extLst>
              </p:cNvPr>
              <p:cNvSpPr txBox="1"/>
              <p:nvPr/>
            </p:nvSpPr>
            <p:spPr>
              <a:xfrm>
                <a:off x="2314974" y="4767790"/>
                <a:ext cx="4498347" cy="20476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/>
                  <a:t>Mire USAF : </a:t>
                </a:r>
              </a:p>
              <a:p>
                <a:r>
                  <a:rPr lang="fr-FR" dirty="0"/>
                  <a:t>Groupe 2, élément 2 : 111,36 </a:t>
                </a:r>
                <a:r>
                  <a:rPr lang="fr-FR" dirty="0" err="1"/>
                  <a:t>um</a:t>
                </a:r>
                <a:r>
                  <a:rPr lang="fr-FR" dirty="0"/>
                  <a:t> par ligne</a:t>
                </a:r>
              </a:p>
              <a:p>
                <a:r>
                  <a:rPr lang="fr-FR" dirty="0"/>
                  <a:t>On mesure 4 lignes (2 périodes)</a:t>
                </a:r>
              </a:p>
              <a:p>
                <a:endParaRPr lang="fr-FR" dirty="0"/>
              </a:p>
              <a:p>
                <a:r>
                  <a:rPr lang="fr-FR" dirty="0"/>
                  <a:t>Vertical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111,36</m:t>
                        </m:r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19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fr-FR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,7</m:t>
                    </m:r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𝑝𝑖𝑥𝑒𝑙</m:t>
                        </m:r>
                      </m:den>
                    </m:f>
                    <m:r>
                      <a:rPr lang="fr-FR" b="0" i="1" smtClean="0">
                        <a:latin typeface="Cambria Math" panose="02040503050406030204" pitchFamily="18" charset="0"/>
                      </a:rPr>
                      <m:t>±1</m:t>
                    </m:r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𝑝𝑖𝑥𝑒𝑙</m:t>
                        </m:r>
                      </m:den>
                    </m:f>
                  </m:oMath>
                </a14:m>
                <a:endParaRPr lang="fr-FR" dirty="0"/>
              </a:p>
              <a:p>
                <a:r>
                  <a:rPr lang="fr-FR" dirty="0"/>
                  <a:t>Horizontal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111,36</m:t>
                        </m:r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15 −4 </m:t>
                        </m:r>
                      </m:den>
                    </m:f>
                    <m:r>
                      <a:rPr lang="fr-FR" b="0" i="1" smtClean="0">
                        <a:latin typeface="Cambria Math" panose="02040503050406030204" pitchFamily="18" charset="0"/>
                      </a:rPr>
                      <m:t>∗</m:t>
                    </m:r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fr-FR" b="0" i="1" smtClean="0">
                        <a:latin typeface="Cambria Math" panose="02040503050406030204" pitchFamily="18" charset="0"/>
                      </a:rPr>
                      <m:t>=28,6</m:t>
                    </m:r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𝑝𝑖𝑥𝑒𝑙</m:t>
                        </m:r>
                      </m:den>
                    </m:f>
                    <m:r>
                      <a:rPr lang="fr-FR" b="0" i="1" smtClean="0">
                        <a:latin typeface="Cambria Math" panose="02040503050406030204" pitchFamily="18" charset="0"/>
                      </a:rPr>
                      <m:t>±1,5</m:t>
                    </m:r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𝑝𝑖𝑥𝑒𝑙</m:t>
                        </m:r>
                      </m:den>
                    </m:f>
                  </m:oMath>
                </a14:m>
                <a:endParaRPr lang="fr-FR" dirty="0"/>
              </a:p>
            </p:txBody>
          </p:sp>
        </mc:Choice>
        <mc:Fallback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13596A9D-E6F4-414F-BA49-CD24CE3805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4974" y="4767790"/>
                <a:ext cx="4498347" cy="2047612"/>
              </a:xfrm>
              <a:prstGeom prst="rect">
                <a:avLst/>
              </a:prstGeom>
              <a:blipFill>
                <a:blip r:embed="rId4"/>
                <a:stretch>
                  <a:fillRect l="-1220" t="-1488" b="-89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oneTexte 4">
            <a:extLst>
              <a:ext uri="{FF2B5EF4-FFF2-40B4-BE49-F238E27FC236}">
                <a16:creationId xmlns:a16="http://schemas.microsoft.com/office/drawing/2014/main" id="{738DE5C8-1405-4CFB-BA92-F2F1B1EE9D59}"/>
              </a:ext>
            </a:extLst>
          </p:cNvPr>
          <p:cNvSpPr txBox="1"/>
          <p:nvPr/>
        </p:nvSpPr>
        <p:spPr>
          <a:xfrm>
            <a:off x="7478724" y="236931"/>
            <a:ext cx="1882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Projection vertical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6E03DFA-4FF4-43D8-A8A6-AB9C13EF1A07}"/>
              </a:ext>
            </a:extLst>
          </p:cNvPr>
          <p:cNvSpPr txBox="1"/>
          <p:nvPr/>
        </p:nvSpPr>
        <p:spPr>
          <a:xfrm>
            <a:off x="7350998" y="2733500"/>
            <a:ext cx="2137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Projection horizontal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35C6C91-7B3E-4269-8225-EA04315B95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5" y="84587"/>
            <a:ext cx="6276975" cy="470535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03F9511-5132-4F10-A01D-CCF9B688E29F}"/>
              </a:ext>
            </a:extLst>
          </p:cNvPr>
          <p:cNvSpPr/>
          <p:nvPr/>
        </p:nvSpPr>
        <p:spPr>
          <a:xfrm>
            <a:off x="6319624" y="2641622"/>
            <a:ext cx="4129165" cy="2555765"/>
          </a:xfrm>
          <a:prstGeom prst="rect">
            <a:avLst/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FF6193A-5DAD-4154-B1DF-6A3218EFDF80}"/>
              </a:ext>
            </a:extLst>
          </p:cNvPr>
          <p:cNvSpPr/>
          <p:nvPr/>
        </p:nvSpPr>
        <p:spPr>
          <a:xfrm>
            <a:off x="6321053" y="48705"/>
            <a:ext cx="4083090" cy="259291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2565033-6A59-4D32-BF47-FFDDD6840B0D}"/>
              </a:ext>
            </a:extLst>
          </p:cNvPr>
          <p:cNvSpPr/>
          <p:nvPr/>
        </p:nvSpPr>
        <p:spPr>
          <a:xfrm>
            <a:off x="2834186" y="1947081"/>
            <a:ext cx="250209" cy="21381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F1D4E94-A2C6-4764-A32F-0524E4E6D63D}"/>
              </a:ext>
            </a:extLst>
          </p:cNvPr>
          <p:cNvSpPr/>
          <p:nvPr/>
        </p:nvSpPr>
        <p:spPr>
          <a:xfrm>
            <a:off x="2555073" y="1947081"/>
            <a:ext cx="259487" cy="213815"/>
          </a:xfrm>
          <a:prstGeom prst="rect">
            <a:avLst/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F316C7B-44F4-4EDB-8A01-FAFB3B066545}"/>
              </a:ext>
            </a:extLst>
          </p:cNvPr>
          <p:cNvSpPr txBox="1"/>
          <p:nvPr/>
        </p:nvSpPr>
        <p:spPr>
          <a:xfrm>
            <a:off x="10623329" y="352856"/>
            <a:ext cx="13195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TL_SST01</a:t>
            </a:r>
          </a:p>
          <a:p>
            <a:r>
              <a:rPr lang="fr-FR" b="1" dirty="0"/>
              <a:t>15/02/2023</a:t>
            </a:r>
          </a:p>
        </p:txBody>
      </p:sp>
    </p:spTree>
    <p:extLst>
      <p:ext uri="{BB962C8B-B14F-4D97-AF65-F5344CB8AC3E}">
        <p14:creationId xmlns:p14="http://schemas.microsoft.com/office/powerpoint/2010/main" val="3396849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e 20">
            <a:extLst>
              <a:ext uri="{FF2B5EF4-FFF2-40B4-BE49-F238E27FC236}">
                <a16:creationId xmlns:a16="http://schemas.microsoft.com/office/drawing/2014/main" id="{027794FB-2BCA-439D-94BB-83797F9578EA}"/>
              </a:ext>
            </a:extLst>
          </p:cNvPr>
          <p:cNvGrpSpPr>
            <a:grpSpLocks noChangeAspect="1"/>
          </p:cNvGrpSpPr>
          <p:nvPr/>
        </p:nvGrpSpPr>
        <p:grpSpPr>
          <a:xfrm>
            <a:off x="44480" y="61370"/>
            <a:ext cx="9164834" cy="4679149"/>
            <a:chOff x="44480" y="61370"/>
            <a:chExt cx="9815740" cy="5011472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0290C20B-720F-4BCB-9FD9-380D9883F7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480" y="61370"/>
              <a:ext cx="9815740" cy="5011472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3D2370D-0313-46AF-9137-9437F2F0D7B6}"/>
                </a:ext>
              </a:extLst>
            </p:cNvPr>
            <p:cNvSpPr/>
            <p:nvPr/>
          </p:nvSpPr>
          <p:spPr>
            <a:xfrm>
              <a:off x="1515291" y="1900773"/>
              <a:ext cx="487519" cy="405036"/>
            </a:xfrm>
            <a:prstGeom prst="rect">
              <a:avLst/>
            </a:prstGeom>
            <a:noFill/>
            <a:ln w="254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4423706-4C7B-4D76-A248-3655E5F0172F}"/>
                </a:ext>
              </a:extLst>
            </p:cNvPr>
            <p:cNvSpPr/>
            <p:nvPr/>
          </p:nvSpPr>
          <p:spPr>
            <a:xfrm>
              <a:off x="2002810" y="1900773"/>
              <a:ext cx="576869" cy="405036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E622D6F-0EE0-4C61-8730-B54896706B90}"/>
                </a:ext>
              </a:extLst>
            </p:cNvPr>
            <p:cNvSpPr/>
            <p:nvPr/>
          </p:nvSpPr>
          <p:spPr>
            <a:xfrm>
              <a:off x="6442165" y="2364588"/>
              <a:ext cx="3418055" cy="2708254"/>
            </a:xfrm>
            <a:prstGeom prst="rect">
              <a:avLst/>
            </a:prstGeom>
            <a:noFill/>
            <a:ln w="254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96E9709-DC50-4294-9CD6-294689A61D6A}"/>
                </a:ext>
              </a:extLst>
            </p:cNvPr>
            <p:cNvSpPr/>
            <p:nvPr/>
          </p:nvSpPr>
          <p:spPr>
            <a:xfrm>
              <a:off x="6450638" y="61708"/>
              <a:ext cx="3409582" cy="230288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5" name="Connecteur droit avec flèche 14">
              <a:extLst>
                <a:ext uri="{FF2B5EF4-FFF2-40B4-BE49-F238E27FC236}">
                  <a16:creationId xmlns:a16="http://schemas.microsoft.com/office/drawing/2014/main" id="{46F7E888-E845-4D83-9BDB-CED4C4125A14}"/>
                </a:ext>
              </a:extLst>
            </p:cNvPr>
            <p:cNvCxnSpPr>
              <a:cxnSpLocks/>
            </p:cNvCxnSpPr>
            <p:nvPr/>
          </p:nvCxnSpPr>
          <p:spPr>
            <a:xfrm>
              <a:off x="7478724" y="2018339"/>
              <a:ext cx="1639150" cy="0"/>
            </a:xfrm>
            <a:prstGeom prst="straightConnector1">
              <a:avLst/>
            </a:prstGeom>
            <a:ln w="127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0C3030CA-21F5-4EDB-9EAD-07BD8659C1C8}"/>
                </a:ext>
              </a:extLst>
            </p:cNvPr>
            <p:cNvSpPr txBox="1"/>
            <p:nvPr/>
          </p:nvSpPr>
          <p:spPr>
            <a:xfrm>
              <a:off x="8265291" y="1936477"/>
              <a:ext cx="1325923" cy="395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rgbClr val="0070C0"/>
                  </a:solidFill>
                </a:rPr>
                <a:t>2 périodes</a:t>
              </a:r>
            </a:p>
          </p:txBody>
        </p:sp>
        <p:cxnSp>
          <p:nvCxnSpPr>
            <p:cNvPr id="18" name="Connecteur droit avec flèche 17">
              <a:extLst>
                <a:ext uri="{FF2B5EF4-FFF2-40B4-BE49-F238E27FC236}">
                  <a16:creationId xmlns:a16="http://schemas.microsoft.com/office/drawing/2014/main" id="{54F0990F-F317-4857-9934-6421B70E17F5}"/>
                </a:ext>
              </a:extLst>
            </p:cNvPr>
            <p:cNvCxnSpPr>
              <a:cxnSpLocks/>
            </p:cNvCxnSpPr>
            <p:nvPr/>
          </p:nvCxnSpPr>
          <p:spPr>
            <a:xfrm>
              <a:off x="7478724" y="4437145"/>
              <a:ext cx="1526839" cy="0"/>
            </a:xfrm>
            <a:prstGeom prst="straightConnector1">
              <a:avLst/>
            </a:prstGeom>
            <a:ln w="127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29172AB5-6FBB-47A2-A7DF-9C6B9016EDA9}"/>
                </a:ext>
              </a:extLst>
            </p:cNvPr>
            <p:cNvSpPr txBox="1"/>
            <p:nvPr/>
          </p:nvSpPr>
          <p:spPr>
            <a:xfrm>
              <a:off x="8197833" y="4424023"/>
              <a:ext cx="1526840" cy="395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rgbClr val="0070C0"/>
                  </a:solidFill>
                </a:rPr>
                <a:t>2 périodes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13596A9D-E6F4-414F-BA49-CD24CE3805D6}"/>
                  </a:ext>
                </a:extLst>
              </p:cNvPr>
              <p:cNvSpPr txBox="1"/>
              <p:nvPr/>
            </p:nvSpPr>
            <p:spPr>
              <a:xfrm>
                <a:off x="7350998" y="4696377"/>
                <a:ext cx="4498347" cy="20476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/>
                  <a:t>Mire USAF : </a:t>
                </a:r>
              </a:p>
              <a:p>
                <a:r>
                  <a:rPr lang="fr-FR" dirty="0"/>
                  <a:t>Groupe 2, élément 2 : 111,36 </a:t>
                </a:r>
                <a:r>
                  <a:rPr lang="fr-FR" dirty="0" err="1"/>
                  <a:t>um</a:t>
                </a:r>
                <a:r>
                  <a:rPr lang="fr-FR" dirty="0"/>
                  <a:t> par ligne</a:t>
                </a:r>
              </a:p>
              <a:p>
                <a:r>
                  <a:rPr lang="fr-FR" dirty="0"/>
                  <a:t>On mesure 4 lignes (2 périodes)</a:t>
                </a:r>
              </a:p>
              <a:p>
                <a:endParaRPr lang="fr-FR" dirty="0"/>
              </a:p>
              <a:p>
                <a:r>
                  <a:rPr lang="fr-FR" dirty="0"/>
                  <a:t>Vertical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111,36</m:t>
                        </m:r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22 −7 </m:t>
                        </m:r>
                      </m:den>
                    </m:f>
                    <m:r>
                      <a:rPr lang="fr-FR" b="0" i="1" smtClean="0">
                        <a:latin typeface="Cambria Math" panose="02040503050406030204" pitchFamily="18" charset="0"/>
                      </a:rPr>
                      <m:t>=28,7</m:t>
                    </m:r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𝑝𝑖𝑥𝑒𝑙</m:t>
                        </m:r>
                      </m:den>
                    </m:f>
                    <m:r>
                      <a:rPr lang="fr-FR" b="0" i="1" smtClean="0">
                        <a:latin typeface="Cambria Math" panose="02040503050406030204" pitchFamily="18" charset="0"/>
                      </a:rPr>
                      <m:t>±1</m:t>
                    </m:r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𝑝𝑖𝑥𝑒𝑙</m:t>
                        </m:r>
                      </m:den>
                    </m:f>
                  </m:oMath>
                </a14:m>
                <a:endParaRPr lang="fr-FR" dirty="0"/>
              </a:p>
              <a:p>
                <a:r>
                  <a:rPr lang="fr-FR" dirty="0"/>
                  <a:t>Horizontal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111,36</m:t>
                        </m:r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15 −4 </m:t>
                        </m:r>
                      </m:den>
                    </m:f>
                    <m:r>
                      <a:rPr lang="fr-FR" b="0" i="1" smtClean="0">
                        <a:latin typeface="Cambria Math" panose="02040503050406030204" pitchFamily="18" charset="0"/>
                      </a:rPr>
                      <m:t>∗</m:t>
                    </m:r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fr-FR" b="0" i="1" smtClean="0">
                        <a:latin typeface="Cambria Math" panose="02040503050406030204" pitchFamily="18" charset="0"/>
                      </a:rPr>
                      <m:t>=28,6</m:t>
                    </m:r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𝑝𝑖𝑥𝑒𝑙</m:t>
                        </m:r>
                      </m:den>
                    </m:f>
                    <m:r>
                      <a:rPr lang="fr-FR" b="0" i="1" smtClean="0">
                        <a:latin typeface="Cambria Math" panose="02040503050406030204" pitchFamily="18" charset="0"/>
                      </a:rPr>
                      <m:t>±1,5</m:t>
                    </m:r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𝑝𝑖𝑥𝑒𝑙</m:t>
                        </m:r>
                      </m:den>
                    </m:f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13596A9D-E6F4-414F-BA49-CD24CE3805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0998" y="4696377"/>
                <a:ext cx="4498347" cy="2047612"/>
              </a:xfrm>
              <a:prstGeom prst="rect">
                <a:avLst/>
              </a:prstGeom>
              <a:blipFill>
                <a:blip r:embed="rId3"/>
                <a:stretch>
                  <a:fillRect l="-1220" t="-1488" b="-89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oneTexte 4">
            <a:extLst>
              <a:ext uri="{FF2B5EF4-FFF2-40B4-BE49-F238E27FC236}">
                <a16:creationId xmlns:a16="http://schemas.microsoft.com/office/drawing/2014/main" id="{738DE5C8-1405-4CFB-BA92-F2F1B1EE9D59}"/>
              </a:ext>
            </a:extLst>
          </p:cNvPr>
          <p:cNvSpPr txBox="1"/>
          <p:nvPr/>
        </p:nvSpPr>
        <p:spPr>
          <a:xfrm>
            <a:off x="7478724" y="236931"/>
            <a:ext cx="1882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Projection vertical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6E03DFA-4FF4-43D8-A8A6-AB9C13EF1A07}"/>
              </a:ext>
            </a:extLst>
          </p:cNvPr>
          <p:cNvSpPr txBox="1"/>
          <p:nvPr/>
        </p:nvSpPr>
        <p:spPr>
          <a:xfrm>
            <a:off x="7350998" y="2641239"/>
            <a:ext cx="2137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Projection horizontal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81F6760-2580-42D9-8999-6C2C5CC5915F}"/>
              </a:ext>
            </a:extLst>
          </p:cNvPr>
          <p:cNvSpPr txBox="1"/>
          <p:nvPr/>
        </p:nvSpPr>
        <p:spPr>
          <a:xfrm>
            <a:off x="10623329" y="352856"/>
            <a:ext cx="13195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TL_SST01</a:t>
            </a:r>
          </a:p>
          <a:p>
            <a:r>
              <a:rPr lang="fr-FR" b="1" dirty="0"/>
              <a:t>20/02/2023</a:t>
            </a:r>
          </a:p>
        </p:txBody>
      </p:sp>
    </p:spTree>
    <p:extLst>
      <p:ext uri="{BB962C8B-B14F-4D97-AF65-F5344CB8AC3E}">
        <p14:creationId xmlns:p14="http://schemas.microsoft.com/office/powerpoint/2010/main" val="790161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13596A9D-E6F4-414F-BA49-CD24CE3805D6}"/>
                  </a:ext>
                </a:extLst>
              </p:cNvPr>
              <p:cNvSpPr txBox="1"/>
              <p:nvPr/>
            </p:nvSpPr>
            <p:spPr>
              <a:xfrm>
                <a:off x="2314974" y="4767790"/>
                <a:ext cx="4042069" cy="20476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/>
                  <a:t>Mire USAF : </a:t>
                </a:r>
              </a:p>
              <a:p>
                <a:r>
                  <a:rPr lang="fr-FR" dirty="0"/>
                  <a:t>Groupe 2, élément 3 : 99,21 </a:t>
                </a:r>
                <a:r>
                  <a:rPr lang="fr-FR" dirty="0" err="1"/>
                  <a:t>um</a:t>
                </a:r>
                <a:r>
                  <a:rPr lang="fr-FR" dirty="0"/>
                  <a:t> par ligne</a:t>
                </a:r>
              </a:p>
              <a:p>
                <a:r>
                  <a:rPr lang="fr-FR" dirty="0"/>
                  <a:t>On mesure 4 lignes (2 périodes)</a:t>
                </a:r>
              </a:p>
              <a:p>
                <a:endParaRPr lang="fr-FR" dirty="0"/>
              </a:p>
              <a:p>
                <a:r>
                  <a:rPr lang="fr-FR" dirty="0"/>
                  <a:t>Vertical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99,21</m:t>
                        </m:r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55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14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,7</m:t>
                    </m:r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𝑝𝑖𝑥𝑒𝑙</m:t>
                        </m:r>
                      </m:den>
                    </m:f>
                  </m:oMath>
                </a14:m>
                <a:endParaRPr lang="fr-FR" dirty="0"/>
              </a:p>
              <a:p>
                <a:r>
                  <a:rPr lang="fr-FR" dirty="0"/>
                  <a:t>Horizontal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99,21</m:t>
                        </m:r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40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fr-FR" b="0" i="1" smtClean="0">
                        <a:latin typeface="Cambria Math" panose="02040503050406030204" pitchFamily="18" charset="0"/>
                      </a:rPr>
                      <m:t>∗</m:t>
                    </m:r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10,0</m:t>
                    </m:r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𝑝𝑖𝑥𝑒𝑙</m:t>
                        </m:r>
                      </m:den>
                    </m:f>
                  </m:oMath>
                </a14:m>
                <a:endParaRPr lang="fr-FR" dirty="0"/>
              </a:p>
            </p:txBody>
          </p:sp>
        </mc:Choice>
        <mc:Fallback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13596A9D-E6F4-414F-BA49-CD24CE3805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4974" y="4767790"/>
                <a:ext cx="4042069" cy="2047612"/>
              </a:xfrm>
              <a:prstGeom prst="rect">
                <a:avLst/>
              </a:prstGeom>
              <a:blipFill>
                <a:blip r:embed="rId2"/>
                <a:stretch>
                  <a:fillRect l="-1357" t="-1488" r="-452" b="-89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age 9">
            <a:extLst>
              <a:ext uri="{FF2B5EF4-FFF2-40B4-BE49-F238E27FC236}">
                <a16:creationId xmlns:a16="http://schemas.microsoft.com/office/drawing/2014/main" id="{22787E4E-E211-4F70-A007-400BCC640B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9623" y="2641621"/>
            <a:ext cx="4129165" cy="2835579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72C727B6-55AD-4252-BE0E-D65A51F1DA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07" y="42598"/>
            <a:ext cx="6214304" cy="4405076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DEA0031-D7D0-4769-893D-D1BAA9465A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3837" y="42599"/>
            <a:ext cx="4079680" cy="281637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9E83D2FD-3C9C-4306-A5D0-D296A0941BDD}"/>
              </a:ext>
            </a:extLst>
          </p:cNvPr>
          <p:cNvSpPr txBox="1"/>
          <p:nvPr/>
        </p:nvSpPr>
        <p:spPr>
          <a:xfrm>
            <a:off x="10623329" y="352856"/>
            <a:ext cx="13195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TL_SST02</a:t>
            </a:r>
          </a:p>
          <a:p>
            <a:r>
              <a:rPr lang="fr-FR" b="1" dirty="0"/>
              <a:t>20/02/2023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38DE5C8-1405-4CFB-BA92-F2F1B1EE9D59}"/>
              </a:ext>
            </a:extLst>
          </p:cNvPr>
          <p:cNvSpPr txBox="1"/>
          <p:nvPr/>
        </p:nvSpPr>
        <p:spPr>
          <a:xfrm>
            <a:off x="7478724" y="236931"/>
            <a:ext cx="1882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Projection vertical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6E03DFA-4FF4-43D8-A8A6-AB9C13EF1A07}"/>
              </a:ext>
            </a:extLst>
          </p:cNvPr>
          <p:cNvSpPr txBox="1"/>
          <p:nvPr/>
        </p:nvSpPr>
        <p:spPr>
          <a:xfrm>
            <a:off x="7350998" y="2733500"/>
            <a:ext cx="2137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Projection horizontal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03F9511-5132-4F10-A01D-CCF9B688E29F}"/>
              </a:ext>
            </a:extLst>
          </p:cNvPr>
          <p:cNvSpPr/>
          <p:nvPr/>
        </p:nvSpPr>
        <p:spPr>
          <a:xfrm>
            <a:off x="6319624" y="2641622"/>
            <a:ext cx="4129165" cy="2555765"/>
          </a:xfrm>
          <a:prstGeom prst="rect">
            <a:avLst/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FF6193A-5DAD-4154-B1DF-6A3218EFDF80}"/>
              </a:ext>
            </a:extLst>
          </p:cNvPr>
          <p:cNvSpPr/>
          <p:nvPr/>
        </p:nvSpPr>
        <p:spPr>
          <a:xfrm>
            <a:off x="6321053" y="48705"/>
            <a:ext cx="4083090" cy="259291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2565033-6A59-4D32-BF47-FFDDD6840B0D}"/>
              </a:ext>
            </a:extLst>
          </p:cNvPr>
          <p:cNvSpPr/>
          <p:nvPr/>
        </p:nvSpPr>
        <p:spPr>
          <a:xfrm>
            <a:off x="2918007" y="2388195"/>
            <a:ext cx="160474" cy="13783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F1D4E94-A2C6-4764-A32F-0524E4E6D63D}"/>
              </a:ext>
            </a:extLst>
          </p:cNvPr>
          <p:cNvSpPr/>
          <p:nvPr/>
        </p:nvSpPr>
        <p:spPr>
          <a:xfrm>
            <a:off x="2785110" y="2388196"/>
            <a:ext cx="132897" cy="137836"/>
          </a:xfrm>
          <a:prstGeom prst="rect">
            <a:avLst/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9060FD9-C61D-4402-8D6D-A43AFE6E7DD6}"/>
              </a:ext>
            </a:extLst>
          </p:cNvPr>
          <p:cNvSpPr txBox="1"/>
          <p:nvPr/>
        </p:nvSpPr>
        <p:spPr>
          <a:xfrm>
            <a:off x="28906" y="4398458"/>
            <a:ext cx="1301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Rotation -3°</a:t>
            </a:r>
          </a:p>
        </p:txBody>
      </p:sp>
      <p:sp>
        <p:nvSpPr>
          <p:cNvPr id="8" name="Flèche : courbe vers le haut 7">
            <a:extLst>
              <a:ext uri="{FF2B5EF4-FFF2-40B4-BE49-F238E27FC236}">
                <a16:creationId xmlns:a16="http://schemas.microsoft.com/office/drawing/2014/main" id="{8FB3193C-1A0E-4C68-A67A-7CA0471F0D38}"/>
              </a:ext>
            </a:extLst>
          </p:cNvPr>
          <p:cNvSpPr/>
          <p:nvPr/>
        </p:nvSpPr>
        <p:spPr>
          <a:xfrm rot="2908786">
            <a:off x="718479" y="4074138"/>
            <a:ext cx="1005840" cy="29337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936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BD5DD1F1-A811-4D37-8B28-E158BFB6BC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863" y="42598"/>
            <a:ext cx="6034115" cy="478476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2ECFA35-A680-4020-90F5-34345BFC43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8819" y="2548553"/>
            <a:ext cx="4129165" cy="284713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CA23D33-C544-427F-8D5A-B6F7451127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8015" y="30145"/>
            <a:ext cx="4129165" cy="283557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13596A9D-E6F4-414F-BA49-CD24CE3805D6}"/>
                  </a:ext>
                </a:extLst>
              </p:cNvPr>
              <p:cNvSpPr txBox="1"/>
              <p:nvPr/>
            </p:nvSpPr>
            <p:spPr>
              <a:xfrm>
                <a:off x="2314974" y="4767790"/>
                <a:ext cx="4159087" cy="20476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/>
                  <a:t>Mire USAF : </a:t>
                </a:r>
              </a:p>
              <a:p>
                <a:r>
                  <a:rPr lang="fr-FR" dirty="0"/>
                  <a:t>Groupe 2, élément 2 : 111,36 </a:t>
                </a:r>
                <a:r>
                  <a:rPr lang="fr-FR" dirty="0" err="1"/>
                  <a:t>um</a:t>
                </a:r>
                <a:r>
                  <a:rPr lang="fr-FR" dirty="0"/>
                  <a:t> par ligne</a:t>
                </a:r>
              </a:p>
              <a:p>
                <a:r>
                  <a:rPr lang="fr-FR" dirty="0"/>
                  <a:t>On mesure 4 lignes (2 périodes)</a:t>
                </a:r>
              </a:p>
              <a:p>
                <a:endParaRPr lang="fr-FR" dirty="0"/>
              </a:p>
              <a:p>
                <a:r>
                  <a:rPr lang="fr-FR" dirty="0"/>
                  <a:t>Vertical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111,36</m:t>
                        </m:r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15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37,1</m:t>
                    </m:r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𝑝𝑖𝑥𝑒𝑙</m:t>
                        </m:r>
                      </m:den>
                    </m:f>
                  </m:oMath>
                </a14:m>
                <a:endParaRPr lang="fr-FR" dirty="0"/>
              </a:p>
              <a:p>
                <a:r>
                  <a:rPr lang="fr-FR" dirty="0"/>
                  <a:t>Horizontal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111,36</m:t>
                        </m:r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11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fr-FR" b="0" i="1" smtClean="0">
                        <a:latin typeface="Cambria Math" panose="02040503050406030204" pitchFamily="18" charset="0"/>
                      </a:rPr>
                      <m:t>∗</m:t>
                    </m:r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39,4</m:t>
                    </m:r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𝑝𝑖𝑥𝑒𝑙</m:t>
                        </m:r>
                      </m:den>
                    </m:f>
                  </m:oMath>
                </a14:m>
                <a:endParaRPr lang="fr-FR" dirty="0"/>
              </a:p>
            </p:txBody>
          </p:sp>
        </mc:Choice>
        <mc:Fallback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13596A9D-E6F4-414F-BA49-CD24CE3805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4974" y="4767790"/>
                <a:ext cx="4159087" cy="2047612"/>
              </a:xfrm>
              <a:prstGeom prst="rect">
                <a:avLst/>
              </a:prstGeom>
              <a:blipFill>
                <a:blip r:embed="rId5"/>
                <a:stretch>
                  <a:fillRect l="-1320" t="-1488" r="-440" b="-89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ZoneTexte 1">
            <a:extLst>
              <a:ext uri="{FF2B5EF4-FFF2-40B4-BE49-F238E27FC236}">
                <a16:creationId xmlns:a16="http://schemas.microsoft.com/office/drawing/2014/main" id="{9E83D2FD-3C9C-4306-A5D0-D296A0941BDD}"/>
              </a:ext>
            </a:extLst>
          </p:cNvPr>
          <p:cNvSpPr txBox="1"/>
          <p:nvPr/>
        </p:nvSpPr>
        <p:spPr>
          <a:xfrm>
            <a:off x="10623329" y="352856"/>
            <a:ext cx="13195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LI_SST01</a:t>
            </a:r>
          </a:p>
          <a:p>
            <a:r>
              <a:rPr lang="fr-FR" b="1" dirty="0"/>
              <a:t>20/02/2023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38DE5C8-1405-4CFB-BA92-F2F1B1EE9D59}"/>
              </a:ext>
            </a:extLst>
          </p:cNvPr>
          <p:cNvSpPr txBox="1"/>
          <p:nvPr/>
        </p:nvSpPr>
        <p:spPr>
          <a:xfrm>
            <a:off x="7478724" y="401837"/>
            <a:ext cx="1882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Projection vertical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6E03DFA-4FF4-43D8-A8A6-AB9C13EF1A07}"/>
              </a:ext>
            </a:extLst>
          </p:cNvPr>
          <p:cNvSpPr txBox="1"/>
          <p:nvPr/>
        </p:nvSpPr>
        <p:spPr>
          <a:xfrm>
            <a:off x="7350996" y="2994754"/>
            <a:ext cx="2137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Projection horizontal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03F9511-5132-4F10-A01D-CCF9B688E29F}"/>
              </a:ext>
            </a:extLst>
          </p:cNvPr>
          <p:cNvSpPr/>
          <p:nvPr/>
        </p:nvSpPr>
        <p:spPr>
          <a:xfrm>
            <a:off x="6319624" y="2641622"/>
            <a:ext cx="4129165" cy="2555765"/>
          </a:xfrm>
          <a:prstGeom prst="rect">
            <a:avLst/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FF6193A-5DAD-4154-B1DF-6A3218EFDF80}"/>
              </a:ext>
            </a:extLst>
          </p:cNvPr>
          <p:cNvSpPr/>
          <p:nvPr/>
        </p:nvSpPr>
        <p:spPr>
          <a:xfrm>
            <a:off x="6321053" y="48705"/>
            <a:ext cx="4083090" cy="259291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2565033-6A59-4D32-BF47-FFDDD6840B0D}"/>
              </a:ext>
            </a:extLst>
          </p:cNvPr>
          <p:cNvSpPr/>
          <p:nvPr/>
        </p:nvSpPr>
        <p:spPr>
          <a:xfrm>
            <a:off x="3109343" y="2585721"/>
            <a:ext cx="195832" cy="14319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F1D4E94-A2C6-4764-A32F-0524E4E6D63D}"/>
              </a:ext>
            </a:extLst>
          </p:cNvPr>
          <p:cNvSpPr/>
          <p:nvPr/>
        </p:nvSpPr>
        <p:spPr>
          <a:xfrm>
            <a:off x="2895988" y="2579686"/>
            <a:ext cx="212976" cy="158432"/>
          </a:xfrm>
          <a:prstGeom prst="rect">
            <a:avLst/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553604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245</Words>
  <Application>Microsoft Office PowerPoint</Application>
  <PresentationFormat>Grand écran</PresentationFormat>
  <Paragraphs>55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Cambria Math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$dupraz</dc:creator>
  <cp:lastModifiedBy>$dupraz</cp:lastModifiedBy>
  <cp:revision>9</cp:revision>
  <dcterms:created xsi:type="dcterms:W3CDTF">2023-02-20T09:45:26Z</dcterms:created>
  <dcterms:modified xsi:type="dcterms:W3CDTF">2023-02-20T13:48:49Z</dcterms:modified>
</cp:coreProperties>
</file>