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8" r:id="rId5"/>
    <p:sldId id="257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9EFAC-30C6-469F-B966-661C7529C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6DD46B-63D9-4C55-8B6B-AD0902FB4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19C3B1-3472-4052-B418-B1AD4CD74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B8053E-C262-48DC-A6CA-2686F834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27295A-C3A3-4B0D-907C-33B55C13F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16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B854B-958B-4DA9-953B-B2F36634D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615C49-13CD-4E09-9811-9D9A9350C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5386A8-E777-4D73-8991-34A739F0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5EF8E9-9C9E-40A5-A106-FE50B9E5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FC36B5-4449-4E79-8C4B-6CB10690A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1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724BD18-A60D-4843-AF6C-2FC8524BF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61E8B5-2803-496F-ADA3-03EA959C0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A8DCEC-65E7-43C4-9595-40D177011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5561A1-145D-458F-AD4A-44AEDEF4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8283E9-B37E-4AAC-804C-B3E532B14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1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9EC802-B041-4799-828A-EEDBA6CFD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73E11F-9417-4E09-912C-483D0FCDD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4E69B4-3594-421E-A4D5-6BCB7ACE8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24451B-8287-4C43-BEBB-2D410230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CD8AD4-A281-4A0A-9896-DF2EAA38C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08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0091E4-B84B-4577-8F9F-07B16FB3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A9C130-63E5-417D-BCF3-0F50E1E7A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911661-A5FC-44C0-BF22-4875F1D1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438BA5-49B3-4E8F-8A4E-120ACCE2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B5A043-62E3-4BAF-84C8-FC16C9F84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37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E1BCA-BE8F-459E-8705-E477E29E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DDDF5A-A677-49FC-AAA7-E0314C607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92C2E7-5A7B-4C7B-9DFC-1E772AE97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F90227-61C8-41F5-B8A4-E1A6AE44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EAE546-8F54-4FAA-8F8C-608EAE33D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42EA94-8DC2-4766-BFC9-B3134A92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81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28AF69-4754-4849-AD53-CF5F2E35D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16588E-03F1-4732-95A3-D9E51130B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FAE28CF-8C5B-41C1-888E-0CD274DFD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A87DA76-AFBB-4601-A1F9-4638A6356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B767404-3B3E-4BA9-B70A-AF725A9FD6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648AAB-099C-4A25-8D9A-9DD160AE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AA2290E-C93F-43C7-8754-B9B69BA0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32F78F-F075-4447-8CC9-BAA7CA6F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57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7F31B-B06D-4221-8329-DDB023EAA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AA8C38-6D72-461E-B6F1-FD305ECE6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9237B52-0BA5-48E2-99ED-2DF226E7C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04494A-7B6E-4401-AE80-70D044BE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3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BA2C31-8140-458B-8232-2CE58AAC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963D4E6-65BE-42A0-8BB3-32F7B5AE9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70D8B4-7EA5-4AC2-965F-CFBAE2967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69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C8A56B-32C4-4963-833A-9C6443A19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E6B407-BD5E-4A1A-BAB4-2B16FFEBB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C22EDD-DD53-45D6-9F7C-CAD50B9A7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BC2A70-D4FD-4CD1-A8A7-33086ACDE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84122A-576B-476A-9DCC-4F40DEEB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48E0EE-C727-4651-80FE-A83262DA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32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46C6F3-787A-4A5D-B9DF-C6E195454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DFDF109-E025-45C1-8E01-4AFA98E88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317C74-12EF-401D-BD04-EA0CB8E51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56E24A-BE78-4F72-A39E-2CBEB4C8D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4779F8-4DD2-42BC-A5A8-6150BB3D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4FA156-721F-4716-BE06-66B8BAE8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31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6398EB-C454-4613-9739-AD8144BFB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BA15DB-FCF4-4DC2-8BB3-61E633F13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D524EE-6534-40E7-B939-21E90DA278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05D9D-9FDC-4508-AB07-907A9434F8F7}" type="datetimeFigureOut">
              <a:rPr lang="fr-FR" smtClean="0"/>
              <a:t>09/06/2021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9E5080-A026-4C2B-A0DD-E80C1B50F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6C07C-635D-4D96-AAC7-1FBB46F8C1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5E5F4-3575-477E-B030-E61B7DECCE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46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AD96AB-6EE0-2641-8569-F60977F5F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Mesure</a:t>
            </a:r>
            <a:r>
              <a:rPr lang="en-GB" dirty="0"/>
              <a:t> de resolution de LI/DG/SST.01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01E944-4F76-BE4F-B239-0B63A5F61D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Partheepan</a:t>
            </a:r>
            <a:r>
              <a:rPr lang="en-GB" dirty="0"/>
              <a:t> SENTHILNATHAN</a:t>
            </a:r>
            <a:br>
              <a:rPr lang="en-GB" dirty="0"/>
            </a:br>
            <a:r>
              <a:rPr lang="en-GB" dirty="0"/>
              <a:t>Alexandre </a:t>
            </a:r>
            <a:r>
              <a:rPr lang="en-GB" dirty="0" err="1"/>
              <a:t>Moutardier</a:t>
            </a:r>
            <a:r>
              <a:rPr lang="en-GB" dirty="0"/>
              <a:t>, Nicolas </a:t>
            </a:r>
            <a:r>
              <a:rPr lang="en-GB"/>
              <a:t>Delerue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233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AED57A-0EF7-834D-8278-37F34FEC5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Méthodologie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F5ECB7-C86E-794B-A470-81C995C61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45086" cy="4351338"/>
          </a:xfrm>
        </p:spPr>
        <p:txBody>
          <a:bodyPr/>
          <a:lstStyle/>
          <a:p>
            <a:r>
              <a:rPr lang="fr-FR" dirty="0"/>
              <a:t>Utilisation de la mire USAF 51 intégrée dans les bras des stations diagnostics.</a:t>
            </a:r>
          </a:p>
          <a:p>
            <a:r>
              <a:rPr lang="fr-FR" dirty="0"/>
              <a:t> Mesure du grossissement (pixels par mm) et de la résolution (capacité à distingué deux lignes proches l’une de l’autre (exprimée en lignes par mm, </a:t>
            </a:r>
            <a:r>
              <a:rPr lang="fr-FR" dirty="0" err="1"/>
              <a:t>lp</a:t>
            </a:r>
            <a:r>
              <a:rPr lang="fr-FR" dirty="0"/>
              <a:t>/mm).</a:t>
            </a:r>
          </a:p>
          <a:p>
            <a:r>
              <a:rPr lang="fr-FR" dirty="0"/>
              <a:t>Ne pas oublier que les cibles sont inclinées à 45º </a:t>
            </a:r>
            <a:br>
              <a:rPr lang="fr-FR" dirty="0"/>
            </a:br>
            <a:r>
              <a:rPr lang="fr-FR" dirty="0"/>
              <a:t>=&gt; grossissement et résolution ne sont pas uniformes sur la cible.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635A26A-64C5-8847-A6CE-3323C58F46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286" y="1825625"/>
            <a:ext cx="4158343" cy="399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43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7623F3D-AE59-4B6E-B695-E44C03941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5635" y="317004"/>
            <a:ext cx="9267825" cy="1015035"/>
          </a:xfrm>
        </p:spPr>
        <p:txBody>
          <a:bodyPr>
            <a:normAutofit/>
          </a:bodyPr>
          <a:lstStyle/>
          <a:p>
            <a:r>
              <a:rPr lang="fr-FR" b="1" u="sng" dirty="0"/>
              <a:t>Résolution d’une mire : </a:t>
            </a:r>
          </a:p>
          <a:p>
            <a:r>
              <a:rPr lang="fr-FR" b="1" u="sng" dirty="0"/>
              <a:t>(LI/DG/SST.01)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3992CEC-7028-42EF-AC11-54431E709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68" y="1365820"/>
            <a:ext cx="6277851" cy="4706007"/>
          </a:xfrm>
          <a:prstGeom prst="rect">
            <a:avLst/>
          </a:prstGeom>
        </p:spPr>
      </p:pic>
      <p:sp>
        <p:nvSpPr>
          <p:cNvPr id="16" name="Cadre 15">
            <a:extLst>
              <a:ext uri="{FF2B5EF4-FFF2-40B4-BE49-F238E27FC236}">
                <a16:creationId xmlns:a16="http://schemas.microsoft.com/office/drawing/2014/main" id="{12EFA030-464C-46E3-B9C1-92B5328AB98D}"/>
              </a:ext>
            </a:extLst>
          </p:cNvPr>
          <p:cNvSpPr/>
          <p:nvPr/>
        </p:nvSpPr>
        <p:spPr>
          <a:xfrm>
            <a:off x="2943393" y="2312788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7" name="Cadre 16">
            <a:extLst>
              <a:ext uri="{FF2B5EF4-FFF2-40B4-BE49-F238E27FC236}">
                <a16:creationId xmlns:a16="http://schemas.microsoft.com/office/drawing/2014/main" id="{27BD5DD0-0627-4613-B549-651E9FCC5358}"/>
              </a:ext>
            </a:extLst>
          </p:cNvPr>
          <p:cNvSpPr/>
          <p:nvPr/>
        </p:nvSpPr>
        <p:spPr>
          <a:xfrm>
            <a:off x="4319531" y="2690124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8" name="Cadre 17">
            <a:extLst>
              <a:ext uri="{FF2B5EF4-FFF2-40B4-BE49-F238E27FC236}">
                <a16:creationId xmlns:a16="http://schemas.microsoft.com/office/drawing/2014/main" id="{287DB09C-2F61-4420-91CE-73B70079FB58}"/>
              </a:ext>
            </a:extLst>
          </p:cNvPr>
          <p:cNvSpPr/>
          <p:nvPr/>
        </p:nvSpPr>
        <p:spPr>
          <a:xfrm>
            <a:off x="1567255" y="2760463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9" name="Cadre 18">
            <a:extLst>
              <a:ext uri="{FF2B5EF4-FFF2-40B4-BE49-F238E27FC236}">
                <a16:creationId xmlns:a16="http://schemas.microsoft.com/office/drawing/2014/main" id="{A8DAFBD2-91AE-4300-B75A-B48026CF256C}"/>
              </a:ext>
            </a:extLst>
          </p:cNvPr>
          <p:cNvSpPr/>
          <p:nvPr/>
        </p:nvSpPr>
        <p:spPr>
          <a:xfrm>
            <a:off x="1133643" y="3718824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0" name="Cadre 19">
            <a:extLst>
              <a:ext uri="{FF2B5EF4-FFF2-40B4-BE49-F238E27FC236}">
                <a16:creationId xmlns:a16="http://schemas.microsoft.com/office/drawing/2014/main" id="{6A2940F8-EFC8-4D5A-8556-B19ABF3E71AD}"/>
              </a:ext>
            </a:extLst>
          </p:cNvPr>
          <p:cNvSpPr/>
          <p:nvPr/>
        </p:nvSpPr>
        <p:spPr>
          <a:xfrm>
            <a:off x="4990712" y="3636763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1" name="Cadre 20">
            <a:extLst>
              <a:ext uri="{FF2B5EF4-FFF2-40B4-BE49-F238E27FC236}">
                <a16:creationId xmlns:a16="http://schemas.microsoft.com/office/drawing/2014/main" id="{044028D4-0F4C-4D79-A72C-4D839315650E}"/>
              </a:ext>
            </a:extLst>
          </p:cNvPr>
          <p:cNvSpPr/>
          <p:nvPr/>
        </p:nvSpPr>
        <p:spPr>
          <a:xfrm>
            <a:off x="1745843" y="4665463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2" name="Cadre 21">
            <a:extLst>
              <a:ext uri="{FF2B5EF4-FFF2-40B4-BE49-F238E27FC236}">
                <a16:creationId xmlns:a16="http://schemas.microsoft.com/office/drawing/2014/main" id="{F0629327-A418-48C9-ADB2-2B0089E20E76}"/>
              </a:ext>
            </a:extLst>
          </p:cNvPr>
          <p:cNvSpPr/>
          <p:nvPr/>
        </p:nvSpPr>
        <p:spPr>
          <a:xfrm>
            <a:off x="4479625" y="4528777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3" name="Cadre 22">
            <a:extLst>
              <a:ext uri="{FF2B5EF4-FFF2-40B4-BE49-F238E27FC236}">
                <a16:creationId xmlns:a16="http://schemas.microsoft.com/office/drawing/2014/main" id="{4B634F6B-13C8-4B5B-BF1F-3DDBA08AACD2}"/>
              </a:ext>
            </a:extLst>
          </p:cNvPr>
          <p:cNvSpPr/>
          <p:nvPr/>
        </p:nvSpPr>
        <p:spPr>
          <a:xfrm>
            <a:off x="3141096" y="4955205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4" name="Cadre 23">
            <a:extLst>
              <a:ext uri="{FF2B5EF4-FFF2-40B4-BE49-F238E27FC236}">
                <a16:creationId xmlns:a16="http://schemas.microsoft.com/office/drawing/2014/main" id="{5F8C9E7F-69EF-4F5D-8428-796CF1907A89}"/>
              </a:ext>
            </a:extLst>
          </p:cNvPr>
          <p:cNvSpPr/>
          <p:nvPr/>
        </p:nvSpPr>
        <p:spPr>
          <a:xfrm>
            <a:off x="3081003" y="3636763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0806131-EED7-4444-B19F-6E9E24A8893C}"/>
              </a:ext>
            </a:extLst>
          </p:cNvPr>
          <p:cNvSpPr txBox="1"/>
          <p:nvPr/>
        </p:nvSpPr>
        <p:spPr>
          <a:xfrm>
            <a:off x="2909618" y="1937247"/>
            <a:ext cx="14296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1 :  70um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B2C879B-189E-4E74-A987-A402392EAF32}"/>
              </a:ext>
            </a:extLst>
          </p:cNvPr>
          <p:cNvSpPr txBox="1"/>
          <p:nvPr/>
        </p:nvSpPr>
        <p:spPr>
          <a:xfrm>
            <a:off x="1622916" y="2351770"/>
            <a:ext cx="142962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2 : 50um </a:t>
            </a:r>
            <a:endParaRPr lang="fr-FR" sz="25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0CACCF2E-715B-43AA-961E-028294B1FAE5}"/>
              </a:ext>
            </a:extLst>
          </p:cNvPr>
          <p:cNvSpPr txBox="1"/>
          <p:nvPr/>
        </p:nvSpPr>
        <p:spPr>
          <a:xfrm>
            <a:off x="-81740" y="3988786"/>
            <a:ext cx="195032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3 : 44um</a:t>
            </a:r>
            <a:endParaRPr lang="fr-FR" sz="250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025A23F4-9B5A-4E33-BB36-A03D901449FD}"/>
              </a:ext>
            </a:extLst>
          </p:cNvPr>
          <p:cNvSpPr txBox="1"/>
          <p:nvPr/>
        </p:nvSpPr>
        <p:spPr>
          <a:xfrm>
            <a:off x="1758316" y="5658099"/>
            <a:ext cx="134236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4 : 50um</a:t>
            </a:r>
          </a:p>
          <a:p>
            <a:endParaRPr lang="fr-FR" sz="2500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669CE7E-210F-4F5E-9F1B-C8F7CFEC6FDF}"/>
              </a:ext>
            </a:extLst>
          </p:cNvPr>
          <p:cNvSpPr txBox="1"/>
          <p:nvPr/>
        </p:nvSpPr>
        <p:spPr>
          <a:xfrm>
            <a:off x="3178520" y="5978171"/>
            <a:ext cx="15164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5 : 50um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FCCCB0F-3B23-44AB-B7C5-441E392CF68D}"/>
              </a:ext>
            </a:extLst>
          </p:cNvPr>
          <p:cNvSpPr txBox="1"/>
          <p:nvPr/>
        </p:nvSpPr>
        <p:spPr>
          <a:xfrm>
            <a:off x="4520883" y="5571332"/>
            <a:ext cx="134048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6 : 50um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453C1760-D5E2-4D3D-AB47-AEE0F3617E6A}"/>
              </a:ext>
            </a:extLst>
          </p:cNvPr>
          <p:cNvSpPr txBox="1"/>
          <p:nvPr/>
        </p:nvSpPr>
        <p:spPr>
          <a:xfrm>
            <a:off x="5572846" y="3254427"/>
            <a:ext cx="17175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7 : 62um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C9C79DC-9E45-4912-BB45-E9000B7B9348}"/>
              </a:ext>
            </a:extLst>
          </p:cNvPr>
          <p:cNvSpPr txBox="1"/>
          <p:nvPr/>
        </p:nvSpPr>
        <p:spPr>
          <a:xfrm>
            <a:off x="4431745" y="2304054"/>
            <a:ext cx="14296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8 : 70um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2B1817FB-58F0-401F-885E-7378198375EC}"/>
              </a:ext>
            </a:extLst>
          </p:cNvPr>
          <p:cNvSpPr txBox="1"/>
          <p:nvPr/>
        </p:nvSpPr>
        <p:spPr>
          <a:xfrm>
            <a:off x="2981418" y="3254427"/>
            <a:ext cx="216513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9 : 56um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57A5642-E176-4B2B-89A6-004E74FDE1D5}"/>
              </a:ext>
            </a:extLst>
          </p:cNvPr>
          <p:cNvSpPr txBox="1"/>
          <p:nvPr/>
        </p:nvSpPr>
        <p:spPr>
          <a:xfrm>
            <a:off x="6954287" y="1365820"/>
            <a:ext cx="62778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La résolution par cible : 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     </a:t>
            </a:r>
            <a:r>
              <a:rPr lang="fr-FR" dirty="0">
                <a:solidFill>
                  <a:srgbClr val="FF0000"/>
                </a:solidFill>
              </a:rPr>
              <a:t>Groupe   :   Elément	            Résolution              </a:t>
            </a:r>
            <a:endParaRPr lang="fr-FR" b="0" i="0" dirty="0">
              <a:solidFill>
                <a:srgbClr val="FF0000"/>
              </a:solidFill>
              <a:effectLst/>
              <a:latin typeface="Google Sans"/>
            </a:endParaRPr>
          </a:p>
          <a:p>
            <a:r>
              <a:rPr lang="fr-FR" dirty="0">
                <a:solidFill>
                  <a:srgbClr val="FF0000"/>
                </a:solidFill>
                <a:latin typeface="Google Sans"/>
              </a:rPr>
              <a:t>                                                 </a:t>
            </a:r>
            <a:r>
              <a:rPr lang="fr-FR" dirty="0">
                <a:solidFill>
                  <a:srgbClr val="FF0000"/>
                </a:solidFill>
              </a:rPr>
              <a:t>(</a:t>
            </a:r>
            <a:r>
              <a:rPr lang="fr-FR" dirty="0" err="1">
                <a:solidFill>
                  <a:srgbClr val="FF0000"/>
                </a:solidFill>
              </a:rPr>
              <a:t>lp</a:t>
            </a:r>
            <a:r>
              <a:rPr lang="fr-FR" dirty="0">
                <a:solidFill>
                  <a:srgbClr val="FF0000"/>
                </a:solidFill>
              </a:rPr>
              <a:t>/</a:t>
            </a:r>
            <a:r>
              <a:rPr lang="fr-FR" dirty="0">
                <a:solidFill>
                  <a:srgbClr val="FF0000"/>
                </a:solidFill>
                <a:latin typeface="Google Sans"/>
              </a:rPr>
              <a:t>m</a:t>
            </a:r>
            <a:r>
              <a:rPr lang="fr-FR" b="0" i="0" dirty="0">
                <a:solidFill>
                  <a:srgbClr val="FF0000"/>
                </a:solidFill>
                <a:effectLst/>
                <a:latin typeface="Google Sans"/>
              </a:rPr>
              <a:t>m)</a:t>
            </a:r>
            <a:r>
              <a:rPr lang="fr-FR" dirty="0">
                <a:solidFill>
                  <a:srgbClr val="FF0000"/>
                </a:solidFill>
                <a:latin typeface="Google Sans"/>
              </a:rPr>
              <a:t>                     </a:t>
            </a:r>
            <a:r>
              <a:rPr lang="fr-FR" b="0" i="0" dirty="0">
                <a:solidFill>
                  <a:srgbClr val="FF0000"/>
                </a:solidFill>
                <a:effectLst/>
              </a:rPr>
              <a:t>(</a:t>
            </a:r>
            <a:r>
              <a:rPr lang="el-GR" b="0" i="0" dirty="0">
                <a:solidFill>
                  <a:srgbClr val="FF0000"/>
                </a:solidFill>
                <a:effectLst/>
              </a:rPr>
              <a:t>μ</a:t>
            </a:r>
            <a:r>
              <a:rPr lang="fr-FR" b="0" i="0" dirty="0">
                <a:solidFill>
                  <a:srgbClr val="FF0000"/>
                </a:solidFill>
                <a:effectLst/>
              </a:rPr>
              <a:t>m)</a:t>
            </a:r>
            <a:endParaRPr lang="fr-FR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2                   6	7 		70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4	11		44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1	8		62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2                   6	7		70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2	9		56</a:t>
            </a:r>
          </a:p>
          <a:p>
            <a:r>
              <a:rPr lang="fr-FR" dirty="0" err="1"/>
              <a:t>lp</a:t>
            </a:r>
            <a:r>
              <a:rPr lang="fr-FR" dirty="0"/>
              <a:t>/mm = nombre de paire de ligne par mm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6497928-FAB3-45CC-88C6-823F7EC0AA67}"/>
              </a:ext>
            </a:extLst>
          </p:cNvPr>
          <p:cNvSpPr txBox="1"/>
          <p:nvPr/>
        </p:nvSpPr>
        <p:spPr>
          <a:xfrm>
            <a:off x="1745843" y="5640940"/>
            <a:ext cx="134236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4 : 50um</a:t>
            </a:r>
          </a:p>
          <a:p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3664540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B20B73-CD4F-483B-BC31-A570E42E3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1573" y="350376"/>
            <a:ext cx="4633452" cy="44603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500" b="1" u="sng" dirty="0">
                <a:latin typeface="+mn-lt"/>
              </a:rPr>
              <a:t>Autre exemple de résolution : </a:t>
            </a:r>
            <a:br>
              <a:rPr lang="fr-FR" sz="2500" b="1" u="sng" dirty="0">
                <a:latin typeface="+mn-lt"/>
              </a:rPr>
            </a:br>
            <a:r>
              <a:rPr lang="fr-FR" sz="2800" b="1" u="sng" dirty="0"/>
              <a:t>(LI/DG/SST.01)</a:t>
            </a:r>
            <a:br>
              <a:rPr lang="fr-FR" sz="2800" b="1" u="sng" dirty="0"/>
            </a:br>
            <a:endParaRPr lang="fr-FR" sz="2500" b="1" u="sng" dirty="0"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BBF80D7-39F0-465A-B0B9-BD90617BD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99" y="913764"/>
            <a:ext cx="6277851" cy="4706007"/>
          </a:xfrm>
          <a:prstGeom prst="rect">
            <a:avLst/>
          </a:prstGeom>
        </p:spPr>
      </p:pic>
      <p:sp>
        <p:nvSpPr>
          <p:cNvPr id="44" name="Cadre 43">
            <a:extLst>
              <a:ext uri="{FF2B5EF4-FFF2-40B4-BE49-F238E27FC236}">
                <a16:creationId xmlns:a16="http://schemas.microsoft.com/office/drawing/2014/main" id="{ACA549DD-D4DA-492F-9DCD-9AA6F75108D0}"/>
              </a:ext>
            </a:extLst>
          </p:cNvPr>
          <p:cNvSpPr/>
          <p:nvPr/>
        </p:nvSpPr>
        <p:spPr>
          <a:xfrm>
            <a:off x="3012360" y="1957881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5" name="Cadre 44">
            <a:extLst>
              <a:ext uri="{FF2B5EF4-FFF2-40B4-BE49-F238E27FC236}">
                <a16:creationId xmlns:a16="http://schemas.microsoft.com/office/drawing/2014/main" id="{97F172F8-BEA4-4C00-A2BB-3E7A5B213F6F}"/>
              </a:ext>
            </a:extLst>
          </p:cNvPr>
          <p:cNvSpPr/>
          <p:nvPr/>
        </p:nvSpPr>
        <p:spPr>
          <a:xfrm>
            <a:off x="4388498" y="2335217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6" name="Cadre 45">
            <a:extLst>
              <a:ext uri="{FF2B5EF4-FFF2-40B4-BE49-F238E27FC236}">
                <a16:creationId xmlns:a16="http://schemas.microsoft.com/office/drawing/2014/main" id="{DA978B9E-C2A1-49F9-9DB0-4F881AC5708E}"/>
              </a:ext>
            </a:extLst>
          </p:cNvPr>
          <p:cNvSpPr/>
          <p:nvPr/>
        </p:nvSpPr>
        <p:spPr>
          <a:xfrm>
            <a:off x="1636222" y="2405556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7" name="Cadre 46">
            <a:extLst>
              <a:ext uri="{FF2B5EF4-FFF2-40B4-BE49-F238E27FC236}">
                <a16:creationId xmlns:a16="http://schemas.microsoft.com/office/drawing/2014/main" id="{B7AAAFE9-CD07-4B58-9BB3-A6A58A96FF87}"/>
              </a:ext>
            </a:extLst>
          </p:cNvPr>
          <p:cNvSpPr/>
          <p:nvPr/>
        </p:nvSpPr>
        <p:spPr>
          <a:xfrm>
            <a:off x="1202610" y="3363917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8" name="Cadre 47">
            <a:extLst>
              <a:ext uri="{FF2B5EF4-FFF2-40B4-BE49-F238E27FC236}">
                <a16:creationId xmlns:a16="http://schemas.microsoft.com/office/drawing/2014/main" id="{98BD2A1A-2302-46FA-97D1-75A9905B5767}"/>
              </a:ext>
            </a:extLst>
          </p:cNvPr>
          <p:cNvSpPr/>
          <p:nvPr/>
        </p:nvSpPr>
        <p:spPr>
          <a:xfrm>
            <a:off x="5059679" y="3281856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9" name="Cadre 48">
            <a:extLst>
              <a:ext uri="{FF2B5EF4-FFF2-40B4-BE49-F238E27FC236}">
                <a16:creationId xmlns:a16="http://schemas.microsoft.com/office/drawing/2014/main" id="{2E14EAD1-830B-4742-B944-66BE177BA9B0}"/>
              </a:ext>
            </a:extLst>
          </p:cNvPr>
          <p:cNvSpPr/>
          <p:nvPr/>
        </p:nvSpPr>
        <p:spPr>
          <a:xfrm>
            <a:off x="1814810" y="4310556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0" name="Cadre 49">
            <a:extLst>
              <a:ext uri="{FF2B5EF4-FFF2-40B4-BE49-F238E27FC236}">
                <a16:creationId xmlns:a16="http://schemas.microsoft.com/office/drawing/2014/main" id="{245A851A-F7CC-4C04-8A74-990FC54EAA91}"/>
              </a:ext>
            </a:extLst>
          </p:cNvPr>
          <p:cNvSpPr/>
          <p:nvPr/>
        </p:nvSpPr>
        <p:spPr>
          <a:xfrm>
            <a:off x="4548592" y="4173870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1" name="Cadre 50">
            <a:extLst>
              <a:ext uri="{FF2B5EF4-FFF2-40B4-BE49-F238E27FC236}">
                <a16:creationId xmlns:a16="http://schemas.microsoft.com/office/drawing/2014/main" id="{2A073DD4-574F-46CD-AEFD-BB36FC4A5B0B}"/>
              </a:ext>
            </a:extLst>
          </p:cNvPr>
          <p:cNvSpPr/>
          <p:nvPr/>
        </p:nvSpPr>
        <p:spPr>
          <a:xfrm>
            <a:off x="3210063" y="4600298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2" name="Cadre 51">
            <a:extLst>
              <a:ext uri="{FF2B5EF4-FFF2-40B4-BE49-F238E27FC236}">
                <a16:creationId xmlns:a16="http://schemas.microsoft.com/office/drawing/2014/main" id="{F4B891EE-9CB5-4498-A5CD-A75654EE983A}"/>
              </a:ext>
            </a:extLst>
          </p:cNvPr>
          <p:cNvSpPr/>
          <p:nvPr/>
        </p:nvSpPr>
        <p:spPr>
          <a:xfrm>
            <a:off x="3149970" y="3281856"/>
            <a:ext cx="1342363" cy="1028700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FA0193F6-A3C4-4DA2-B5E9-7540F2004E6A}"/>
              </a:ext>
            </a:extLst>
          </p:cNvPr>
          <p:cNvSpPr txBox="1"/>
          <p:nvPr/>
        </p:nvSpPr>
        <p:spPr>
          <a:xfrm>
            <a:off x="2978585" y="1582340"/>
            <a:ext cx="14296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1 :  70um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93C46F64-A33A-45BF-9B62-81169AABEC9E}"/>
              </a:ext>
            </a:extLst>
          </p:cNvPr>
          <p:cNvSpPr txBox="1"/>
          <p:nvPr/>
        </p:nvSpPr>
        <p:spPr>
          <a:xfrm>
            <a:off x="1691883" y="1996863"/>
            <a:ext cx="142962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2 : 50um </a:t>
            </a:r>
            <a:endParaRPr lang="fr-FR" sz="2500" dirty="0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DEA16CEA-457E-43D2-83E9-095675EE98FA}"/>
              </a:ext>
            </a:extLst>
          </p:cNvPr>
          <p:cNvSpPr txBox="1"/>
          <p:nvPr/>
        </p:nvSpPr>
        <p:spPr>
          <a:xfrm>
            <a:off x="0" y="3639739"/>
            <a:ext cx="195032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3 : 44um</a:t>
            </a:r>
            <a:endParaRPr lang="fr-FR" sz="2500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2DA0B2CD-6DC1-44BB-8D1C-ECEE5F008578}"/>
              </a:ext>
            </a:extLst>
          </p:cNvPr>
          <p:cNvSpPr txBox="1"/>
          <p:nvPr/>
        </p:nvSpPr>
        <p:spPr>
          <a:xfrm>
            <a:off x="3247487" y="5623264"/>
            <a:ext cx="15164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5 : 50um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20F017F6-AAB1-4F6B-BE46-6EC69CFC63F9}"/>
              </a:ext>
            </a:extLst>
          </p:cNvPr>
          <p:cNvSpPr txBox="1"/>
          <p:nvPr/>
        </p:nvSpPr>
        <p:spPr>
          <a:xfrm>
            <a:off x="4589850" y="5216425"/>
            <a:ext cx="134048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6 : 50um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273CB4D6-C323-4BA0-80B8-9160A97F8A6A}"/>
              </a:ext>
            </a:extLst>
          </p:cNvPr>
          <p:cNvSpPr txBox="1"/>
          <p:nvPr/>
        </p:nvSpPr>
        <p:spPr>
          <a:xfrm>
            <a:off x="4500712" y="1949147"/>
            <a:ext cx="14296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8 : 70um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BD4F6A0A-97A4-433B-AA36-A96709DDA8BC}"/>
              </a:ext>
            </a:extLst>
          </p:cNvPr>
          <p:cNvSpPr txBox="1"/>
          <p:nvPr/>
        </p:nvSpPr>
        <p:spPr>
          <a:xfrm>
            <a:off x="3050385" y="2899520"/>
            <a:ext cx="216513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9 : 56um 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7FA0B664-91E9-4F8D-B56B-72A2F9E99745}"/>
              </a:ext>
            </a:extLst>
          </p:cNvPr>
          <p:cNvSpPr txBox="1"/>
          <p:nvPr/>
        </p:nvSpPr>
        <p:spPr>
          <a:xfrm>
            <a:off x="6917998" y="1443841"/>
            <a:ext cx="62778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La résolution par cible : 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     </a:t>
            </a:r>
            <a:r>
              <a:rPr lang="fr-FR" dirty="0">
                <a:solidFill>
                  <a:srgbClr val="FF0000"/>
                </a:solidFill>
              </a:rPr>
              <a:t>Groupe   :   Elément	            Résolution              </a:t>
            </a:r>
            <a:endParaRPr lang="fr-FR" b="0" i="0" dirty="0">
              <a:solidFill>
                <a:srgbClr val="FF0000"/>
              </a:solidFill>
              <a:effectLst/>
              <a:latin typeface="Google Sans"/>
            </a:endParaRPr>
          </a:p>
          <a:p>
            <a:r>
              <a:rPr lang="fr-FR" dirty="0">
                <a:solidFill>
                  <a:srgbClr val="FF0000"/>
                </a:solidFill>
                <a:latin typeface="Google Sans"/>
              </a:rPr>
              <a:t>                                                 </a:t>
            </a:r>
            <a:r>
              <a:rPr lang="fr-FR" dirty="0">
                <a:solidFill>
                  <a:srgbClr val="FF0000"/>
                </a:solidFill>
              </a:rPr>
              <a:t>(</a:t>
            </a:r>
            <a:r>
              <a:rPr lang="fr-FR" dirty="0" err="1">
                <a:solidFill>
                  <a:srgbClr val="FF0000"/>
                </a:solidFill>
              </a:rPr>
              <a:t>lp</a:t>
            </a:r>
            <a:r>
              <a:rPr lang="fr-FR" dirty="0">
                <a:solidFill>
                  <a:srgbClr val="FF0000"/>
                </a:solidFill>
              </a:rPr>
              <a:t>/</a:t>
            </a:r>
            <a:r>
              <a:rPr lang="fr-FR" dirty="0">
                <a:solidFill>
                  <a:srgbClr val="FF0000"/>
                </a:solidFill>
                <a:latin typeface="Google Sans"/>
              </a:rPr>
              <a:t>m</a:t>
            </a:r>
            <a:r>
              <a:rPr lang="fr-FR" b="0" i="0" dirty="0">
                <a:solidFill>
                  <a:srgbClr val="FF0000"/>
                </a:solidFill>
                <a:effectLst/>
                <a:latin typeface="Google Sans"/>
              </a:rPr>
              <a:t>m)</a:t>
            </a:r>
            <a:r>
              <a:rPr lang="fr-FR" dirty="0">
                <a:solidFill>
                  <a:srgbClr val="FF0000"/>
                </a:solidFill>
                <a:latin typeface="Google Sans"/>
              </a:rPr>
              <a:t>                     </a:t>
            </a:r>
            <a:r>
              <a:rPr lang="fr-FR" b="0" i="0" dirty="0">
                <a:solidFill>
                  <a:srgbClr val="FF0000"/>
                </a:solidFill>
                <a:effectLst/>
              </a:rPr>
              <a:t>(</a:t>
            </a:r>
            <a:r>
              <a:rPr lang="el-GR" b="0" i="0" dirty="0">
                <a:solidFill>
                  <a:srgbClr val="FF0000"/>
                </a:solidFill>
                <a:effectLst/>
              </a:rPr>
              <a:t>μ</a:t>
            </a:r>
            <a:r>
              <a:rPr lang="fr-FR" b="0" i="0" dirty="0">
                <a:solidFill>
                  <a:srgbClr val="FF0000"/>
                </a:solidFill>
                <a:effectLst/>
              </a:rPr>
              <a:t>m)</a:t>
            </a:r>
            <a:endParaRPr lang="fr-FR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2                   6	7		70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4	11		44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3	10		50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1	8		62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2                   6	7		70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     3                   2	9		56</a:t>
            </a:r>
          </a:p>
          <a:p>
            <a:r>
              <a:rPr lang="fr-FR" dirty="0" err="1"/>
              <a:t>Lp</a:t>
            </a:r>
            <a:r>
              <a:rPr lang="fr-FR" dirty="0"/>
              <a:t>/mm = nombre de paire de ligne par mm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051785EF-AB3B-42CE-8BA9-535662E81310}"/>
              </a:ext>
            </a:extLst>
          </p:cNvPr>
          <p:cNvSpPr txBox="1"/>
          <p:nvPr/>
        </p:nvSpPr>
        <p:spPr>
          <a:xfrm>
            <a:off x="5675200" y="2876897"/>
            <a:ext cx="17175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7 : 62um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0313429-3904-410A-87C8-4178ED1BA564}"/>
              </a:ext>
            </a:extLst>
          </p:cNvPr>
          <p:cNvSpPr txBox="1"/>
          <p:nvPr/>
        </p:nvSpPr>
        <p:spPr>
          <a:xfrm>
            <a:off x="1761920" y="5244773"/>
            <a:ext cx="134236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500" b="1" i="1" dirty="0">
                <a:solidFill>
                  <a:srgbClr val="FF0000"/>
                </a:solidFill>
              </a:rPr>
              <a:t>4 : 50um</a:t>
            </a:r>
          </a:p>
          <a:p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10288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D3D01E9-5E1A-4855-89C6-2E502BAB4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8904"/>
            <a:ext cx="8667750" cy="52673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615F82A-7B32-46C9-98D5-795BE4B973E8}"/>
              </a:ext>
            </a:extLst>
          </p:cNvPr>
          <p:cNvSpPr txBox="1"/>
          <p:nvPr/>
        </p:nvSpPr>
        <p:spPr>
          <a:xfrm>
            <a:off x="4981575" y="180975"/>
            <a:ext cx="48196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Taille réelle de l’image :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49358893-4C43-46AA-A0FB-44ED639A9C28}"/>
              </a:ext>
            </a:extLst>
          </p:cNvPr>
          <p:cNvCxnSpPr>
            <a:cxnSpLocks/>
          </p:cNvCxnSpPr>
          <p:nvPr/>
        </p:nvCxnSpPr>
        <p:spPr>
          <a:xfrm flipV="1">
            <a:off x="7640516" y="4923692"/>
            <a:ext cx="1" cy="27256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A951C579-E1BE-4ED5-8CF8-BB878F17D598}"/>
              </a:ext>
            </a:extLst>
          </p:cNvPr>
          <p:cNvCxnSpPr>
            <a:cxnSpLocks/>
          </p:cNvCxnSpPr>
          <p:nvPr/>
        </p:nvCxnSpPr>
        <p:spPr>
          <a:xfrm flipH="1">
            <a:off x="5480540" y="4923692"/>
            <a:ext cx="348760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88EAD8EF-5292-4D08-B4D2-960D9516C24A}"/>
              </a:ext>
            </a:extLst>
          </p:cNvPr>
          <p:cNvSpPr txBox="1"/>
          <p:nvPr/>
        </p:nvSpPr>
        <p:spPr>
          <a:xfrm>
            <a:off x="8740741" y="908904"/>
            <a:ext cx="34980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On calcul d’abord la taille d’un pixel à partir de la valeur de la résolution d’une cible. Ici on prend la cible de centre, le groupe 2, élément 1 : </a:t>
            </a:r>
          </a:p>
          <a:p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La largeur d’une ligne  = 125 </a:t>
            </a:r>
            <a:r>
              <a:rPr lang="el-GR" b="0" i="0" dirty="0">
                <a:effectLst/>
                <a:latin typeface="+mj-lt"/>
              </a:rPr>
              <a:t>μ</a:t>
            </a:r>
            <a:r>
              <a:rPr lang="fr-FR" b="0" i="0" dirty="0">
                <a:effectLst/>
                <a:latin typeface="+mj-lt"/>
              </a:rPr>
              <a:t>m</a:t>
            </a:r>
          </a:p>
          <a:p>
            <a:endParaRPr lang="fr-FR" dirty="0">
              <a:latin typeface="+mj-lt"/>
            </a:endParaRPr>
          </a:p>
          <a:p>
            <a:r>
              <a:rPr lang="fr-FR" b="0" i="0" dirty="0">
                <a:effectLst/>
                <a:latin typeface="+mj-lt"/>
              </a:rPr>
              <a:t>Vertical      : 3 px = une ligne</a:t>
            </a:r>
          </a:p>
          <a:p>
            <a:r>
              <a:rPr lang="fr-FR" dirty="0">
                <a:latin typeface="+mj-lt"/>
              </a:rPr>
              <a:t>Horizontal : 4 px = une ligne</a:t>
            </a:r>
            <a:endParaRPr lang="fr-FR" b="0" i="0" dirty="0">
              <a:effectLst/>
              <a:latin typeface="+mj-lt"/>
            </a:endParaRPr>
          </a:p>
          <a:p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Ainsi, on a : 1 px vertical = 40 </a:t>
            </a:r>
            <a:r>
              <a:rPr lang="el-GR" b="0" i="0" dirty="0">
                <a:effectLst/>
                <a:latin typeface="+mj-lt"/>
              </a:rPr>
              <a:t>μ</a:t>
            </a:r>
            <a:r>
              <a:rPr lang="fr-FR" b="0" i="0" dirty="0">
                <a:effectLst/>
                <a:latin typeface="+mj-lt"/>
              </a:rPr>
              <a:t>m</a:t>
            </a:r>
          </a:p>
          <a:p>
            <a:r>
              <a:rPr lang="fr-FR" dirty="0">
                <a:latin typeface="+mj-lt"/>
              </a:rPr>
              <a:t>                     1 px horizontal = 30</a:t>
            </a:r>
            <a:r>
              <a:rPr lang="el-GR" b="0" i="0" dirty="0">
                <a:effectLst/>
                <a:latin typeface="+mj-lt"/>
              </a:rPr>
              <a:t> μ</a:t>
            </a:r>
            <a:r>
              <a:rPr lang="fr-FR" b="0" i="0" dirty="0">
                <a:effectLst/>
                <a:latin typeface="+mj-lt"/>
              </a:rPr>
              <a:t>m</a:t>
            </a:r>
          </a:p>
          <a:p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La taille réelle de l’image : </a:t>
            </a:r>
          </a:p>
          <a:p>
            <a:r>
              <a:rPr lang="fr-FR" b="1" dirty="0">
                <a:solidFill>
                  <a:srgbClr val="FF0000"/>
                </a:solidFill>
                <a:latin typeface="+mj-lt"/>
              </a:rPr>
              <a:t>Vertical         : 20 mm</a:t>
            </a:r>
          </a:p>
          <a:p>
            <a:r>
              <a:rPr lang="fr-FR" b="1" dirty="0">
                <a:solidFill>
                  <a:srgbClr val="FF0000"/>
                </a:solidFill>
                <a:latin typeface="+mj-lt"/>
              </a:rPr>
              <a:t> Horizontale : 20 mm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706581F-F6E6-4A7E-9C09-801E645A800A}"/>
              </a:ext>
            </a:extLst>
          </p:cNvPr>
          <p:cNvSpPr txBox="1"/>
          <p:nvPr/>
        </p:nvSpPr>
        <p:spPr>
          <a:xfrm>
            <a:off x="8711245" y="5576708"/>
            <a:ext cx="349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Avec une résolution : 7 </a:t>
            </a:r>
            <a:r>
              <a:rPr lang="fr-FR" b="1" dirty="0" err="1">
                <a:solidFill>
                  <a:srgbClr val="FF0000"/>
                </a:solidFill>
              </a:rPr>
              <a:t>lp</a:t>
            </a:r>
            <a:r>
              <a:rPr lang="fr-FR" b="1" dirty="0">
                <a:solidFill>
                  <a:srgbClr val="FF0000"/>
                </a:solidFill>
              </a:rPr>
              <a:t>/mm </a:t>
            </a:r>
          </a:p>
          <a:p>
            <a:r>
              <a:rPr lang="fr-FR" b="1" dirty="0">
                <a:solidFill>
                  <a:srgbClr val="FF0000"/>
                </a:solidFill>
              </a:rPr>
              <a:t>                                        70 </a:t>
            </a:r>
            <a:r>
              <a:rPr lang="el-GR" b="1" i="0" dirty="0">
                <a:solidFill>
                  <a:srgbClr val="FF0000"/>
                </a:solidFill>
                <a:effectLst/>
              </a:rPr>
              <a:t>μ</a:t>
            </a:r>
            <a:r>
              <a:rPr lang="fr-FR" b="1" i="0" dirty="0">
                <a:solidFill>
                  <a:srgbClr val="FF0000"/>
                </a:solidFill>
                <a:effectLst/>
              </a:rPr>
              <a:t>m</a:t>
            </a:r>
            <a:r>
              <a:rPr lang="fr-FR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2848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F00A0E-EEB3-1344-89D2-7F350A11A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8B8222-90A5-BC4A-AC81-0D334489E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 </a:t>
            </a:r>
            <a:r>
              <a:rPr lang="en-GB" dirty="0" err="1"/>
              <a:t>grossissement</a:t>
            </a:r>
            <a:r>
              <a:rPr lang="en-GB" dirty="0"/>
              <a:t> au centre de </a:t>
            </a:r>
            <a:r>
              <a:rPr lang="en-GB" dirty="0" err="1"/>
              <a:t>l’image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de 40um par pixel </a:t>
            </a:r>
            <a:r>
              <a:rPr lang="en-GB" dirty="0" err="1"/>
              <a:t>verticalement</a:t>
            </a:r>
            <a:r>
              <a:rPr lang="en-GB" dirty="0"/>
              <a:t> et 30um par pixel </a:t>
            </a:r>
            <a:r>
              <a:rPr lang="en-GB" dirty="0" err="1"/>
              <a:t>horizontalement</a:t>
            </a:r>
            <a:r>
              <a:rPr lang="en-GB" dirty="0"/>
              <a:t>.</a:t>
            </a:r>
          </a:p>
          <a:p>
            <a:r>
              <a:rPr lang="en-GB" dirty="0"/>
              <a:t>La resolution </a:t>
            </a:r>
            <a:r>
              <a:rPr lang="en-GB" dirty="0" err="1"/>
              <a:t>varie</a:t>
            </a:r>
            <a:r>
              <a:rPr lang="en-GB" dirty="0"/>
              <a:t> de  50um </a:t>
            </a:r>
            <a:r>
              <a:rPr lang="en-GB" dirty="0" err="1"/>
              <a:t>en</a:t>
            </a:r>
            <a:r>
              <a:rPr lang="en-GB" dirty="0"/>
              <a:t> bas de </a:t>
            </a:r>
            <a:r>
              <a:rPr lang="en-GB" dirty="0" err="1"/>
              <a:t>l’image</a:t>
            </a:r>
            <a:r>
              <a:rPr lang="en-GB" dirty="0"/>
              <a:t> </a:t>
            </a:r>
            <a:r>
              <a:rPr lang="en-GB" dirty="0" err="1"/>
              <a:t>à</a:t>
            </a:r>
            <a:r>
              <a:rPr lang="en-GB" dirty="0"/>
              <a:t> 70um </a:t>
            </a:r>
            <a:r>
              <a:rPr lang="en-GB" dirty="0" err="1"/>
              <a:t>en</a:t>
            </a:r>
            <a:r>
              <a:rPr lang="en-GB" dirty="0"/>
              <a:t> haut de </a:t>
            </a:r>
            <a:r>
              <a:rPr lang="en-GB" dirty="0" err="1"/>
              <a:t>l’image</a:t>
            </a:r>
            <a:r>
              <a:rPr lang="en-GB" dirty="0"/>
              <a:t>.</a:t>
            </a:r>
          </a:p>
          <a:p>
            <a:r>
              <a:rPr lang="en-GB" dirty="0"/>
              <a:t>Le </a:t>
            </a:r>
            <a:r>
              <a:rPr lang="en-GB" dirty="0" err="1"/>
              <a:t>grossissement</a:t>
            </a:r>
            <a:r>
              <a:rPr lang="en-GB" dirty="0"/>
              <a:t> </a:t>
            </a:r>
            <a:r>
              <a:rPr lang="en-GB" dirty="0" err="1"/>
              <a:t>peut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</a:t>
            </a:r>
            <a:r>
              <a:rPr lang="en-GB"/>
              <a:t>changé </a:t>
            </a:r>
            <a:r>
              <a:rPr lang="en-GB" dirty="0"/>
              <a:t>sur </a:t>
            </a:r>
            <a:r>
              <a:rPr lang="en-GB" dirty="0" err="1"/>
              <a:t>demande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un </a:t>
            </a:r>
            <a:r>
              <a:rPr lang="en-GB" dirty="0" err="1"/>
              <a:t>grossissement</a:t>
            </a:r>
            <a:r>
              <a:rPr lang="en-GB" dirty="0"/>
              <a:t> plus grand ne </a:t>
            </a:r>
            <a:r>
              <a:rPr lang="en-GB" dirty="0" err="1"/>
              <a:t>permettra</a:t>
            </a:r>
            <a:r>
              <a:rPr lang="en-GB" dirty="0"/>
              <a:t> pas de </a:t>
            </a:r>
            <a:r>
              <a:rPr lang="en-GB" dirty="0" err="1"/>
              <a:t>voir</a:t>
            </a:r>
            <a:r>
              <a:rPr lang="en-GB" dirty="0"/>
              <a:t> tout </a:t>
            </a:r>
            <a:r>
              <a:rPr lang="en-GB" dirty="0" err="1"/>
              <a:t>l’écran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27991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551</Words>
  <Application>Microsoft Macintosh PowerPoint</Application>
  <PresentationFormat>Grand écran</PresentationFormat>
  <Paragraphs>76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Google Sans</vt:lpstr>
      <vt:lpstr>Thème Office</vt:lpstr>
      <vt:lpstr>Mesure de resolution de LI/DG/SST.01</vt:lpstr>
      <vt:lpstr>Méthodologie</vt:lpstr>
      <vt:lpstr>Présentation PowerPoint</vt:lpstr>
      <vt:lpstr>Autre exemple de résolution :  (LI/DG/SST.01) </vt:lpstr>
      <vt:lpstr>Présentation PowerPoint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Partheepan Senthilnathan</dc:creator>
  <cp:lastModifiedBy>Nicolas Delerue</cp:lastModifiedBy>
  <cp:revision>21</cp:revision>
  <dcterms:created xsi:type="dcterms:W3CDTF">2021-06-09T08:08:34Z</dcterms:created>
  <dcterms:modified xsi:type="dcterms:W3CDTF">2021-06-09T12:50:21Z</dcterms:modified>
</cp:coreProperties>
</file>