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9" r:id="rId3"/>
    <p:sldId id="261" r:id="rId4"/>
    <p:sldId id="263" r:id="rId5"/>
    <p:sldId id="264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2343" autoAdjust="0"/>
  </p:normalViewPr>
  <p:slideViewPr>
    <p:cSldViewPr snapToGrid="0">
      <p:cViewPr varScale="1">
        <p:scale>
          <a:sx n="78" d="100"/>
          <a:sy n="78" d="100"/>
        </p:scale>
        <p:origin x="869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534E4B-5F87-46E7-AA03-319E91B96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494BB04-FFDC-4274-B713-B804AA918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96AA32-55FB-4913-A4B7-049FB1EBF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6D390-F2A9-454F-8FF8-21DD19944DBB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2CF8C4-8343-4E56-A795-B59928FC0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A9B593-E82D-49C1-B2ED-86D4F73A8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F718-0E19-4BCB-AB8F-DA427135F8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2079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755043-89B9-4A62-AA1C-F84B508ED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AAE5BDD-8FEC-4E4F-8B9C-439A07505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91CA6A-A20F-47B3-B028-A4EB1BADB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6D390-F2A9-454F-8FF8-21DD19944DBB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DDAB4C-A4FA-47BF-A73A-8E82D69A9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8985BB-78DC-4593-92DB-86EF871A1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F718-0E19-4BCB-AB8F-DA427135F8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9815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59F6389-FB72-41A0-808F-445808F721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AA7EBC6-6EB7-47D1-AA9E-4815C0AFBA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7B11E8-974A-4915-9CBE-B6A0B3B29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6D390-F2A9-454F-8FF8-21DD19944DBB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0EF34F-FFC6-477E-AD2D-EB2577558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0904F4-5E19-4CF8-AAD1-E09844842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F718-0E19-4BCB-AB8F-DA427135F8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3038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7DB943-F025-4033-9DDC-6DE682087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F09DFE-E4E2-48C9-8E06-94158BC67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9F16F4-F4A9-4024-B591-50967274B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6D390-F2A9-454F-8FF8-21DD19944DBB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6877D0-E5CC-4C30-BE63-108D365A6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C8259F-C16E-4541-BDC5-1CB60AE64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F718-0E19-4BCB-AB8F-DA427135F8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9078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95A939-9480-40C3-895C-B58FB0147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027814-C6DC-4DDE-BC23-554CFBA3EB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297BC4-E96C-421C-A59F-FCDCB03E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6D390-F2A9-454F-8FF8-21DD19944DBB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8DFEA9-1AA4-40C4-AB87-77A42F07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16BCA0-4998-4DB4-B0BC-26382739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F718-0E19-4BCB-AB8F-DA427135F8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010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17881C-CC72-447A-A761-ABC060AB9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0F6457-07D6-4FCD-8AA7-238572B388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B8E2E06-8D56-4E2C-81CB-6A3B6ED3D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6ABFE7F-9CE9-4D64-8742-502852B6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6D390-F2A9-454F-8FF8-21DD19944DBB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DE32D8E-682B-4E5C-A53E-C3053A683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0D85387-B774-428D-851E-CEE8B53F1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F718-0E19-4BCB-AB8F-DA427135F8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9229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448EE4-A39A-468A-A1C2-10B19F509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5F8999-0A5A-42A9-812E-39E5F16F3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CAD3738-99E3-4625-8444-26FEDAA61A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D742934-CBB5-4885-B4C1-722203C537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1A839D2-0FD9-486E-8586-A0DF3BE806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7187965-5EB3-4D75-AD74-6C2BCFD4B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6D390-F2A9-454F-8FF8-21DD19944DBB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08E73C6-92A8-4173-BE86-E891BF96F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0C0E066-7CCB-4093-B7F9-2C11999D7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F718-0E19-4BCB-AB8F-DA427135F8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2082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F7694F-4FDD-4DF4-83E4-69DA10D1C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A6B92B-2C4C-418B-AE3D-7DCC918F1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6D390-F2A9-454F-8FF8-21DD19944DBB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B8DA17A-9B93-414E-9EC3-0346355BA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0C4AFD2-DCC3-4E3D-93A1-65D34A85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F718-0E19-4BCB-AB8F-DA427135F8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9662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F809988-263C-46D0-9A34-AF8E0FC20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6D390-F2A9-454F-8FF8-21DD19944DBB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83D46BA-D0D4-4E05-865A-016BDACC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2BBA60-5A1B-43C4-ABF8-F811C902D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F718-0E19-4BCB-AB8F-DA427135F8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7628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216BF8-3E3C-4C4A-9226-8304FD219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33F96A-8F4C-4EAF-A6C8-C436CA2FE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593CB1C-2375-4C7D-A360-5A684FC2A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996AFCC-931F-4688-BD28-72226B2B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6D390-F2A9-454F-8FF8-21DD19944DBB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8C46920-49C3-4524-AF80-3496D9D63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BC39CD-8C78-427A-AD8A-0F7B913B2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F718-0E19-4BCB-AB8F-DA427135F8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7904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DBDFE3-8915-4BAD-927F-B2A136932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2E84C00-401F-4C15-9482-4EB26A4D7F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65D271E-E43C-44B6-B78A-5FE3F954DB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2BD9A22-0D0C-4040-B14A-760C4551E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6D390-F2A9-454F-8FF8-21DD19944DBB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998409A-D9B5-4B52-9BD2-00115C1F6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5A9C859-0C55-4BFB-955E-6A3FE2E5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F718-0E19-4BCB-AB8F-DA427135F8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9438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F5FBF21-3F01-4493-8D27-76D964F9D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887F30-FCD4-49D8-A912-5E9C5CA8D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557409-4B8F-481F-AF27-AF264D259E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6D390-F2A9-454F-8FF8-21DD19944DBB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111A6F-EED9-4962-AF7F-76B258B58B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7B00EB-7169-4A39-9478-FD00374608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EF718-0E19-4BCB-AB8F-DA427135F8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7274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2074DBBD-3B7B-43E9-BF4F-7B9E5CC4D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459" y="70028"/>
            <a:ext cx="4179542" cy="243206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B94CC11-FC1B-4B2C-806A-6574AE9F3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64" y="2684682"/>
            <a:ext cx="4083090" cy="259291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ED6A185-00C3-4387-A9CF-1E20C89759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4" y="42598"/>
            <a:ext cx="6276975" cy="47053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3596A9D-E6F4-414F-BA49-CD24CE3805D6}"/>
                  </a:ext>
                </a:extLst>
              </p:cNvPr>
              <p:cNvSpPr txBox="1"/>
              <p:nvPr/>
            </p:nvSpPr>
            <p:spPr>
              <a:xfrm>
                <a:off x="2314974" y="4767790"/>
                <a:ext cx="4159087" cy="2047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Mire USAF : </a:t>
                </a:r>
              </a:p>
              <a:p>
                <a:r>
                  <a:rPr lang="fr-FR" dirty="0"/>
                  <a:t>Groupe 2, élément 2 : 111,36 </a:t>
                </a:r>
                <a:r>
                  <a:rPr lang="fr-FR" dirty="0" err="1"/>
                  <a:t>um</a:t>
                </a:r>
                <a:r>
                  <a:rPr lang="fr-FR" dirty="0"/>
                  <a:t> par ligne</a:t>
                </a:r>
              </a:p>
              <a:p>
                <a:r>
                  <a:rPr lang="fr-FR" dirty="0"/>
                  <a:t>On mesure 4 lignes (2 périodes)</a:t>
                </a:r>
              </a:p>
              <a:p>
                <a:endParaRPr lang="fr-FR" dirty="0"/>
              </a:p>
              <a:p>
                <a:r>
                  <a:rPr lang="fr-FR" dirty="0"/>
                  <a:t>Vertical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111,36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15 −3 </m:t>
                        </m:r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=37,1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𝑝𝑖𝑥𝑒𝑙</m:t>
                        </m:r>
                      </m:den>
                    </m:f>
                  </m:oMath>
                </a14:m>
                <a:endParaRPr lang="fr-FR" dirty="0"/>
              </a:p>
              <a:p>
                <a:r>
                  <a:rPr lang="fr-FR" dirty="0"/>
                  <a:t>Horizontal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111,36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13 −5 </m:t>
                        </m:r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=39,4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𝑝𝑖𝑥𝑒𝑙</m:t>
                        </m:r>
                      </m:den>
                    </m:f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3596A9D-E6F4-414F-BA49-CD24CE3805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974" y="4767790"/>
                <a:ext cx="4159087" cy="2047612"/>
              </a:xfrm>
              <a:prstGeom prst="rect">
                <a:avLst/>
              </a:prstGeom>
              <a:blipFill>
                <a:blip r:embed="rId5"/>
                <a:stretch>
                  <a:fillRect l="-1320" t="-1488" r="-440" b="-8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>
            <a:extLst>
              <a:ext uri="{FF2B5EF4-FFF2-40B4-BE49-F238E27FC236}">
                <a16:creationId xmlns:a16="http://schemas.microsoft.com/office/drawing/2014/main" id="{9E83D2FD-3C9C-4306-A5D0-D296A0941BDD}"/>
              </a:ext>
            </a:extLst>
          </p:cNvPr>
          <p:cNvSpPr txBox="1"/>
          <p:nvPr/>
        </p:nvSpPr>
        <p:spPr>
          <a:xfrm>
            <a:off x="10623329" y="352856"/>
            <a:ext cx="1319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LI_SST01</a:t>
            </a:r>
          </a:p>
          <a:p>
            <a:r>
              <a:rPr lang="fr-FR" b="1" dirty="0"/>
              <a:t>21/08/2024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38DE5C8-1405-4CFB-BA92-F2F1B1EE9D59}"/>
              </a:ext>
            </a:extLst>
          </p:cNvPr>
          <p:cNvSpPr txBox="1"/>
          <p:nvPr/>
        </p:nvSpPr>
        <p:spPr>
          <a:xfrm>
            <a:off x="7478724" y="401837"/>
            <a:ext cx="1882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Projection vertical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E03DFA-4FF4-43D8-A8A6-AB9C13EF1A07}"/>
              </a:ext>
            </a:extLst>
          </p:cNvPr>
          <p:cNvSpPr txBox="1"/>
          <p:nvPr/>
        </p:nvSpPr>
        <p:spPr>
          <a:xfrm>
            <a:off x="7350996" y="2994754"/>
            <a:ext cx="2137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Projection horizontal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03F9511-5132-4F10-A01D-CCF9B688E29F}"/>
              </a:ext>
            </a:extLst>
          </p:cNvPr>
          <p:cNvSpPr/>
          <p:nvPr/>
        </p:nvSpPr>
        <p:spPr>
          <a:xfrm>
            <a:off x="6319624" y="2641622"/>
            <a:ext cx="4129165" cy="2555765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F6193A-5DAD-4154-B1DF-6A3218EFDF80}"/>
              </a:ext>
            </a:extLst>
          </p:cNvPr>
          <p:cNvSpPr/>
          <p:nvPr/>
        </p:nvSpPr>
        <p:spPr>
          <a:xfrm>
            <a:off x="6321053" y="48705"/>
            <a:ext cx="4083090" cy="259291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565033-6A59-4D32-BF47-FFDDD6840B0D}"/>
              </a:ext>
            </a:extLst>
          </p:cNvPr>
          <p:cNvSpPr/>
          <p:nvPr/>
        </p:nvSpPr>
        <p:spPr>
          <a:xfrm>
            <a:off x="2631671" y="2804084"/>
            <a:ext cx="195832" cy="14319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1D4E94-A2C6-4764-A32F-0524E4E6D63D}"/>
              </a:ext>
            </a:extLst>
          </p:cNvPr>
          <p:cNvSpPr/>
          <p:nvPr/>
        </p:nvSpPr>
        <p:spPr>
          <a:xfrm>
            <a:off x="2418316" y="2798049"/>
            <a:ext cx="212976" cy="158432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5536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6D696957-396E-49C8-9F13-28409B2DC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422" y="48705"/>
            <a:ext cx="4006778" cy="254028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6FF3E9A-A595-4731-BA49-AB0A3F3B5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032" y="2650266"/>
            <a:ext cx="4111757" cy="248584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7E740B-98E9-46FB-92E8-0F32B8426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9" y="19964"/>
            <a:ext cx="6276975" cy="47053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3596A9D-E6F4-414F-BA49-CD24CE3805D6}"/>
                  </a:ext>
                </a:extLst>
              </p:cNvPr>
              <p:cNvSpPr txBox="1"/>
              <p:nvPr/>
            </p:nvSpPr>
            <p:spPr>
              <a:xfrm>
                <a:off x="2314974" y="4767790"/>
                <a:ext cx="4159087" cy="2047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Mire USAF : </a:t>
                </a:r>
              </a:p>
              <a:p>
                <a:r>
                  <a:rPr lang="fr-FR" dirty="0"/>
                  <a:t>Groupe 2, élément 2 : 111,36 </a:t>
                </a:r>
                <a:r>
                  <a:rPr lang="fr-FR" dirty="0" err="1"/>
                  <a:t>um</a:t>
                </a:r>
                <a:r>
                  <a:rPr lang="fr-FR" dirty="0"/>
                  <a:t> par ligne</a:t>
                </a:r>
              </a:p>
              <a:p>
                <a:r>
                  <a:rPr lang="fr-FR" dirty="0"/>
                  <a:t>On mesure 4 lignes (2 périodes)</a:t>
                </a:r>
              </a:p>
              <a:p>
                <a:endParaRPr lang="fr-FR" dirty="0"/>
              </a:p>
              <a:p>
                <a:r>
                  <a:rPr lang="fr-FR" dirty="0"/>
                  <a:t>Vertical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111,36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20 −4 </m:t>
                        </m:r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=27,8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𝑝𝑖𝑥𝑒𝑙</m:t>
                        </m:r>
                      </m:den>
                    </m:f>
                  </m:oMath>
                </a14:m>
                <a:endParaRPr lang="fr-FR" dirty="0"/>
              </a:p>
              <a:p>
                <a:r>
                  <a:rPr lang="fr-FR" dirty="0"/>
                  <a:t>Horizontal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111,36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16 −5 </m:t>
                        </m:r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=28,6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𝑝𝑖𝑥𝑒𝑙</m:t>
                        </m:r>
                      </m:den>
                    </m:f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3596A9D-E6F4-414F-BA49-CD24CE3805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974" y="4767790"/>
                <a:ext cx="4159087" cy="2047612"/>
              </a:xfrm>
              <a:prstGeom prst="rect">
                <a:avLst/>
              </a:prstGeom>
              <a:blipFill>
                <a:blip r:embed="rId5"/>
                <a:stretch>
                  <a:fillRect l="-1320" t="-1488" r="-440" b="-8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738DE5C8-1405-4CFB-BA92-F2F1B1EE9D59}"/>
              </a:ext>
            </a:extLst>
          </p:cNvPr>
          <p:cNvSpPr txBox="1"/>
          <p:nvPr/>
        </p:nvSpPr>
        <p:spPr>
          <a:xfrm>
            <a:off x="7478724" y="314265"/>
            <a:ext cx="1882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Projection vertical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E03DFA-4FF4-43D8-A8A6-AB9C13EF1A07}"/>
              </a:ext>
            </a:extLst>
          </p:cNvPr>
          <p:cNvSpPr txBox="1"/>
          <p:nvPr/>
        </p:nvSpPr>
        <p:spPr>
          <a:xfrm>
            <a:off x="7350998" y="2733500"/>
            <a:ext cx="2137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Projection horizontal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125C5F50-2B38-415B-BDC0-3D658A3D9751}"/>
              </a:ext>
            </a:extLst>
          </p:cNvPr>
          <p:cNvCxnSpPr>
            <a:cxnSpLocks/>
          </p:cNvCxnSpPr>
          <p:nvPr/>
        </p:nvCxnSpPr>
        <p:spPr>
          <a:xfrm>
            <a:off x="7388693" y="2372639"/>
            <a:ext cx="2269373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E7E3EC0C-2251-4FF1-A40B-CDEB396BE1E8}"/>
              </a:ext>
            </a:extLst>
          </p:cNvPr>
          <p:cNvSpPr txBox="1"/>
          <p:nvPr/>
        </p:nvSpPr>
        <p:spPr>
          <a:xfrm>
            <a:off x="7071963" y="2364168"/>
            <a:ext cx="1237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2 périodes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972018B-CFCD-431E-88E9-335B42EC3926}"/>
              </a:ext>
            </a:extLst>
          </p:cNvPr>
          <p:cNvCxnSpPr>
            <a:cxnSpLocks/>
          </p:cNvCxnSpPr>
          <p:nvPr/>
        </p:nvCxnSpPr>
        <p:spPr>
          <a:xfrm>
            <a:off x="7690962" y="4654089"/>
            <a:ext cx="1853372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CF848F35-2DD5-4027-B97C-5F314A4D57D4}"/>
              </a:ext>
            </a:extLst>
          </p:cNvPr>
          <p:cNvSpPr txBox="1"/>
          <p:nvPr/>
        </p:nvSpPr>
        <p:spPr>
          <a:xfrm>
            <a:off x="8869828" y="4663076"/>
            <a:ext cx="1237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2 périodes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C8B1B53-BBFC-48F8-A6FC-2700AB8C0FE7}"/>
              </a:ext>
            </a:extLst>
          </p:cNvPr>
          <p:cNvSpPr/>
          <p:nvPr/>
        </p:nvSpPr>
        <p:spPr>
          <a:xfrm>
            <a:off x="2793238" y="1910689"/>
            <a:ext cx="250209" cy="21381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5CF618-3F72-4818-A36C-6000FCAFBC59}"/>
              </a:ext>
            </a:extLst>
          </p:cNvPr>
          <p:cNvSpPr/>
          <p:nvPr/>
        </p:nvSpPr>
        <p:spPr>
          <a:xfrm>
            <a:off x="6321053" y="48705"/>
            <a:ext cx="4083090" cy="259291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ABB43D-100D-4B27-A64E-30B8128AF1A9}"/>
              </a:ext>
            </a:extLst>
          </p:cNvPr>
          <p:cNvSpPr/>
          <p:nvPr/>
        </p:nvSpPr>
        <p:spPr>
          <a:xfrm>
            <a:off x="2514125" y="1910689"/>
            <a:ext cx="259487" cy="213815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EC485A-B292-42EC-863D-54872CCFDB29}"/>
              </a:ext>
            </a:extLst>
          </p:cNvPr>
          <p:cNvSpPr/>
          <p:nvPr/>
        </p:nvSpPr>
        <p:spPr>
          <a:xfrm>
            <a:off x="6319624" y="2641622"/>
            <a:ext cx="4129165" cy="2555765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CB8CD13-63DF-4168-9797-CD0D421B59F8}"/>
              </a:ext>
            </a:extLst>
          </p:cNvPr>
          <p:cNvSpPr txBox="1"/>
          <p:nvPr/>
        </p:nvSpPr>
        <p:spPr>
          <a:xfrm>
            <a:off x="10623329" y="352856"/>
            <a:ext cx="1319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TL_SST01</a:t>
            </a:r>
          </a:p>
          <a:p>
            <a:r>
              <a:rPr lang="fr-FR" b="1" dirty="0"/>
              <a:t>21/08/2024</a:t>
            </a:r>
          </a:p>
        </p:txBody>
      </p:sp>
    </p:spTree>
    <p:extLst>
      <p:ext uri="{BB962C8B-B14F-4D97-AF65-F5344CB8AC3E}">
        <p14:creationId xmlns:p14="http://schemas.microsoft.com/office/powerpoint/2010/main" val="2479022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43084452-539B-45E3-8B04-44FCDC24D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95" y="81832"/>
            <a:ext cx="4065547" cy="253726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8D7D496-BFBB-402E-958D-E3372B0A6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96" y="2651816"/>
            <a:ext cx="4110193" cy="252304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66A7382-3CDB-45CB-952D-EACB9F0DF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" y="42598"/>
            <a:ext cx="6223588" cy="41598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3596A9D-E6F4-414F-BA49-CD24CE3805D6}"/>
                  </a:ext>
                </a:extLst>
              </p:cNvPr>
              <p:cNvSpPr txBox="1"/>
              <p:nvPr/>
            </p:nvSpPr>
            <p:spPr>
              <a:xfrm>
                <a:off x="2314974" y="4767790"/>
                <a:ext cx="4042069" cy="2047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Mire USAF : </a:t>
                </a:r>
              </a:p>
              <a:p>
                <a:r>
                  <a:rPr lang="fr-FR" dirty="0"/>
                  <a:t>Groupe 2, élément 3 : 99,21 </a:t>
                </a:r>
                <a:r>
                  <a:rPr lang="fr-FR" dirty="0" err="1"/>
                  <a:t>um</a:t>
                </a:r>
                <a:r>
                  <a:rPr lang="fr-FR" dirty="0"/>
                  <a:t> par ligne</a:t>
                </a:r>
              </a:p>
              <a:p>
                <a:r>
                  <a:rPr lang="fr-FR" dirty="0"/>
                  <a:t>On mesure 4 lignes (2 périodes)</a:t>
                </a:r>
              </a:p>
              <a:p>
                <a:endParaRPr lang="fr-FR" dirty="0"/>
              </a:p>
              <a:p>
                <a:r>
                  <a:rPr lang="fr-FR" dirty="0"/>
                  <a:t>Vertical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99,21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54 −13 </m:t>
                        </m:r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=9,7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𝑝𝑖𝑥𝑒𝑙</m:t>
                        </m:r>
                      </m:den>
                    </m:f>
                  </m:oMath>
                </a14:m>
                <a:endParaRPr lang="fr-FR" dirty="0"/>
              </a:p>
              <a:p>
                <a:r>
                  <a:rPr lang="fr-FR" dirty="0"/>
                  <a:t>Horizontal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99,21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41 −12 </m:t>
                        </m:r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=9,7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𝑝𝑖𝑥𝑒𝑙</m:t>
                        </m:r>
                      </m:den>
                    </m:f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3596A9D-E6F4-414F-BA49-CD24CE3805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974" y="4767790"/>
                <a:ext cx="4042069" cy="2047612"/>
              </a:xfrm>
              <a:prstGeom prst="rect">
                <a:avLst/>
              </a:prstGeom>
              <a:blipFill>
                <a:blip r:embed="rId5"/>
                <a:stretch>
                  <a:fillRect l="-1357" t="-1488" r="-452" b="-8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>
            <a:extLst>
              <a:ext uri="{FF2B5EF4-FFF2-40B4-BE49-F238E27FC236}">
                <a16:creationId xmlns:a16="http://schemas.microsoft.com/office/drawing/2014/main" id="{9E83D2FD-3C9C-4306-A5D0-D296A0941BDD}"/>
              </a:ext>
            </a:extLst>
          </p:cNvPr>
          <p:cNvSpPr txBox="1"/>
          <p:nvPr/>
        </p:nvSpPr>
        <p:spPr>
          <a:xfrm>
            <a:off x="10623329" y="352856"/>
            <a:ext cx="1319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TL_SST02</a:t>
            </a:r>
          </a:p>
          <a:p>
            <a:r>
              <a:rPr lang="fr-FR" b="1" dirty="0"/>
              <a:t>21/08/2024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38DE5C8-1405-4CFB-BA92-F2F1B1EE9D59}"/>
              </a:ext>
            </a:extLst>
          </p:cNvPr>
          <p:cNvSpPr txBox="1"/>
          <p:nvPr/>
        </p:nvSpPr>
        <p:spPr>
          <a:xfrm>
            <a:off x="7478724" y="236931"/>
            <a:ext cx="1882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Projection vertical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E03DFA-4FF4-43D8-A8A6-AB9C13EF1A07}"/>
              </a:ext>
            </a:extLst>
          </p:cNvPr>
          <p:cNvSpPr txBox="1"/>
          <p:nvPr/>
        </p:nvSpPr>
        <p:spPr>
          <a:xfrm>
            <a:off x="7350998" y="2733500"/>
            <a:ext cx="2137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Projection horizontal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03F9511-5132-4F10-A01D-CCF9B688E29F}"/>
              </a:ext>
            </a:extLst>
          </p:cNvPr>
          <p:cNvSpPr/>
          <p:nvPr/>
        </p:nvSpPr>
        <p:spPr>
          <a:xfrm>
            <a:off x="6319624" y="2641622"/>
            <a:ext cx="4129165" cy="2555765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F6193A-5DAD-4154-B1DF-6A3218EFDF80}"/>
              </a:ext>
            </a:extLst>
          </p:cNvPr>
          <p:cNvSpPr/>
          <p:nvPr/>
        </p:nvSpPr>
        <p:spPr>
          <a:xfrm>
            <a:off x="6321053" y="48705"/>
            <a:ext cx="4083090" cy="259291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565033-6A59-4D32-BF47-FFDDD6840B0D}"/>
              </a:ext>
            </a:extLst>
          </p:cNvPr>
          <p:cNvSpPr/>
          <p:nvPr/>
        </p:nvSpPr>
        <p:spPr>
          <a:xfrm>
            <a:off x="2918007" y="2147079"/>
            <a:ext cx="160474" cy="13783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1D4E94-A2C6-4764-A32F-0524E4E6D63D}"/>
              </a:ext>
            </a:extLst>
          </p:cNvPr>
          <p:cNvSpPr/>
          <p:nvPr/>
        </p:nvSpPr>
        <p:spPr>
          <a:xfrm>
            <a:off x="2785110" y="2147080"/>
            <a:ext cx="132897" cy="137836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courbe vers le haut 7">
            <a:extLst>
              <a:ext uri="{FF2B5EF4-FFF2-40B4-BE49-F238E27FC236}">
                <a16:creationId xmlns:a16="http://schemas.microsoft.com/office/drawing/2014/main" id="{8FB3193C-1A0E-4C68-A67A-7CA0471F0D38}"/>
              </a:ext>
            </a:extLst>
          </p:cNvPr>
          <p:cNvSpPr/>
          <p:nvPr/>
        </p:nvSpPr>
        <p:spPr>
          <a:xfrm rot="2908786">
            <a:off x="718479" y="4074138"/>
            <a:ext cx="1005840" cy="29337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B4BEE1C-4D90-442E-913D-B4C2BB0BF4FC}"/>
              </a:ext>
            </a:extLst>
          </p:cNvPr>
          <p:cNvSpPr txBox="1"/>
          <p:nvPr/>
        </p:nvSpPr>
        <p:spPr>
          <a:xfrm>
            <a:off x="-18628" y="4447674"/>
            <a:ext cx="1593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Rotation -1,86°</a:t>
            </a:r>
          </a:p>
        </p:txBody>
      </p:sp>
    </p:spTree>
    <p:extLst>
      <p:ext uri="{BB962C8B-B14F-4D97-AF65-F5344CB8AC3E}">
        <p14:creationId xmlns:p14="http://schemas.microsoft.com/office/powerpoint/2010/main" val="3365936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0289F625-06AA-4218-8880-D76E3DB10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097" y="79758"/>
            <a:ext cx="4053045" cy="255287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71B47AB-4C90-425B-93E5-B52C1BBD7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098" y="2656025"/>
            <a:ext cx="4121645" cy="254136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21063F8-5F00-44E0-8AB6-8CC9DC65CE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" y="15302"/>
            <a:ext cx="6276975" cy="47053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16F5101-3F90-462A-8BE9-ED3E8C11E2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" y="42598"/>
            <a:ext cx="6276975" cy="47053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3596A9D-E6F4-414F-BA49-CD24CE3805D6}"/>
                  </a:ext>
                </a:extLst>
              </p:cNvPr>
              <p:cNvSpPr txBox="1"/>
              <p:nvPr/>
            </p:nvSpPr>
            <p:spPr>
              <a:xfrm>
                <a:off x="2314974" y="4767790"/>
                <a:ext cx="4159087" cy="2047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Mire USAF : </a:t>
                </a:r>
              </a:p>
              <a:p>
                <a:r>
                  <a:rPr lang="fr-FR" dirty="0"/>
                  <a:t>Groupe 2, élément 2 : 111,36 </a:t>
                </a:r>
                <a:r>
                  <a:rPr lang="fr-FR" dirty="0" err="1"/>
                  <a:t>um</a:t>
                </a:r>
                <a:r>
                  <a:rPr lang="fr-FR" dirty="0"/>
                  <a:t> par ligne</a:t>
                </a:r>
              </a:p>
              <a:p>
                <a:r>
                  <a:rPr lang="fr-FR" dirty="0"/>
                  <a:t>On mesure 4 lignes (2 périodes)</a:t>
                </a:r>
              </a:p>
              <a:p>
                <a:endParaRPr lang="fr-FR" dirty="0"/>
              </a:p>
              <a:p>
                <a:r>
                  <a:rPr lang="fr-FR" dirty="0"/>
                  <a:t>Vertical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111,36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20−4 </m:t>
                        </m:r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=27,8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𝑝𝑖𝑥𝑒𝑙</m:t>
                        </m:r>
                      </m:den>
                    </m:f>
                  </m:oMath>
                </a14:m>
                <a:endParaRPr lang="fr-FR" dirty="0"/>
              </a:p>
              <a:p>
                <a:r>
                  <a:rPr lang="fr-FR" dirty="0"/>
                  <a:t>Horizontal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111,36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15 −4</m:t>
                        </m:r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=28,6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𝑝𝑖𝑥𝑒𝑙</m:t>
                        </m:r>
                      </m:den>
                    </m:f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3596A9D-E6F4-414F-BA49-CD24CE3805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974" y="4767790"/>
                <a:ext cx="4159087" cy="2047612"/>
              </a:xfrm>
              <a:prstGeom prst="rect">
                <a:avLst/>
              </a:prstGeom>
              <a:blipFill>
                <a:blip r:embed="rId5"/>
                <a:stretch>
                  <a:fillRect l="-1320" t="-1488" r="-440" b="-8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738DE5C8-1405-4CFB-BA92-F2F1B1EE9D59}"/>
              </a:ext>
            </a:extLst>
          </p:cNvPr>
          <p:cNvSpPr txBox="1"/>
          <p:nvPr/>
        </p:nvSpPr>
        <p:spPr>
          <a:xfrm>
            <a:off x="7478724" y="314265"/>
            <a:ext cx="1882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Projection vertical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E03DFA-4FF4-43D8-A8A6-AB9C13EF1A07}"/>
              </a:ext>
            </a:extLst>
          </p:cNvPr>
          <p:cNvSpPr txBox="1"/>
          <p:nvPr/>
        </p:nvSpPr>
        <p:spPr>
          <a:xfrm>
            <a:off x="7350998" y="2733500"/>
            <a:ext cx="2137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Projection horizontal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125C5F50-2B38-415B-BDC0-3D658A3D9751}"/>
              </a:ext>
            </a:extLst>
          </p:cNvPr>
          <p:cNvCxnSpPr>
            <a:cxnSpLocks/>
          </p:cNvCxnSpPr>
          <p:nvPr/>
        </p:nvCxnSpPr>
        <p:spPr>
          <a:xfrm>
            <a:off x="7388693" y="2372639"/>
            <a:ext cx="2269373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E7E3EC0C-2251-4FF1-A40B-CDEB396BE1E8}"/>
              </a:ext>
            </a:extLst>
          </p:cNvPr>
          <p:cNvSpPr txBox="1"/>
          <p:nvPr/>
        </p:nvSpPr>
        <p:spPr>
          <a:xfrm>
            <a:off x="7071963" y="2364168"/>
            <a:ext cx="1237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2 périodes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972018B-CFCD-431E-88E9-335B42EC3926}"/>
              </a:ext>
            </a:extLst>
          </p:cNvPr>
          <p:cNvCxnSpPr>
            <a:cxnSpLocks/>
          </p:cNvCxnSpPr>
          <p:nvPr/>
        </p:nvCxnSpPr>
        <p:spPr>
          <a:xfrm>
            <a:off x="7690962" y="4654089"/>
            <a:ext cx="1853372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CF848F35-2DD5-4027-B97C-5F314A4D57D4}"/>
              </a:ext>
            </a:extLst>
          </p:cNvPr>
          <p:cNvSpPr txBox="1"/>
          <p:nvPr/>
        </p:nvSpPr>
        <p:spPr>
          <a:xfrm>
            <a:off x="8869828" y="4663076"/>
            <a:ext cx="1237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2 périodes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C8B1B53-BBFC-48F8-A6FC-2700AB8C0FE7}"/>
              </a:ext>
            </a:extLst>
          </p:cNvPr>
          <p:cNvSpPr/>
          <p:nvPr/>
        </p:nvSpPr>
        <p:spPr>
          <a:xfrm>
            <a:off x="2866032" y="2001669"/>
            <a:ext cx="250209" cy="21381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5CF618-3F72-4818-A36C-6000FCAFBC59}"/>
              </a:ext>
            </a:extLst>
          </p:cNvPr>
          <p:cNvSpPr/>
          <p:nvPr/>
        </p:nvSpPr>
        <p:spPr>
          <a:xfrm>
            <a:off x="6321053" y="48705"/>
            <a:ext cx="4083090" cy="259291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ABB43D-100D-4B27-A64E-30B8128AF1A9}"/>
              </a:ext>
            </a:extLst>
          </p:cNvPr>
          <p:cNvSpPr/>
          <p:nvPr/>
        </p:nvSpPr>
        <p:spPr>
          <a:xfrm>
            <a:off x="2586919" y="2001669"/>
            <a:ext cx="259487" cy="213815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EC485A-B292-42EC-863D-54872CCFDB29}"/>
              </a:ext>
            </a:extLst>
          </p:cNvPr>
          <p:cNvSpPr/>
          <p:nvPr/>
        </p:nvSpPr>
        <p:spPr>
          <a:xfrm>
            <a:off x="6319624" y="2641622"/>
            <a:ext cx="4129165" cy="2555765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CB8CD13-63DF-4168-9797-CD0D421B59F8}"/>
              </a:ext>
            </a:extLst>
          </p:cNvPr>
          <p:cNvSpPr txBox="1"/>
          <p:nvPr/>
        </p:nvSpPr>
        <p:spPr>
          <a:xfrm>
            <a:off x="10623329" y="352856"/>
            <a:ext cx="1319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TL_SST03</a:t>
            </a:r>
          </a:p>
          <a:p>
            <a:r>
              <a:rPr lang="fr-FR" b="1" dirty="0"/>
              <a:t>21/08/2024</a:t>
            </a:r>
          </a:p>
        </p:txBody>
      </p:sp>
    </p:spTree>
    <p:extLst>
      <p:ext uri="{BB962C8B-B14F-4D97-AF65-F5344CB8AC3E}">
        <p14:creationId xmlns:p14="http://schemas.microsoft.com/office/powerpoint/2010/main" val="1572128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0572199F-CF73-462F-BAE8-E2A2C0A8C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624" y="89755"/>
            <a:ext cx="4083090" cy="250719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5164D79-B871-4D92-BD2E-E8CEF6956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136" y="2670052"/>
            <a:ext cx="4034007" cy="249890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D9F1DC2-6C94-4167-BF9A-86DA4D842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5" y="45657"/>
            <a:ext cx="6201339" cy="41449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3596A9D-E6F4-414F-BA49-CD24CE3805D6}"/>
                  </a:ext>
                </a:extLst>
              </p:cNvPr>
              <p:cNvSpPr txBox="1"/>
              <p:nvPr/>
            </p:nvSpPr>
            <p:spPr>
              <a:xfrm>
                <a:off x="2314974" y="4767790"/>
                <a:ext cx="4159087" cy="2047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Mire USAF : </a:t>
                </a:r>
              </a:p>
              <a:p>
                <a:r>
                  <a:rPr lang="fr-FR" dirty="0"/>
                  <a:t>Groupe 2, élément 2 : 111,36 </a:t>
                </a:r>
                <a:r>
                  <a:rPr lang="fr-FR" dirty="0" err="1"/>
                  <a:t>um</a:t>
                </a:r>
                <a:r>
                  <a:rPr lang="fr-FR" dirty="0"/>
                  <a:t> par ligne</a:t>
                </a:r>
              </a:p>
              <a:p>
                <a:r>
                  <a:rPr lang="fr-FR" dirty="0"/>
                  <a:t>On mesure 4 lignes (2 périodes)</a:t>
                </a:r>
              </a:p>
              <a:p>
                <a:endParaRPr lang="fr-FR" dirty="0"/>
              </a:p>
              <a:p>
                <a:r>
                  <a:rPr lang="fr-FR" dirty="0"/>
                  <a:t>Vertical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111,36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61−15 </m:t>
                        </m:r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=9,7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𝑝𝑖𝑥𝑒𝑙</m:t>
                        </m:r>
                      </m:den>
                    </m:f>
                  </m:oMath>
                </a14:m>
                <a:endParaRPr lang="fr-FR" dirty="0"/>
              </a:p>
              <a:p>
                <a:r>
                  <a:rPr lang="fr-FR" dirty="0"/>
                  <a:t>Horizontal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111,36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50 −17</m:t>
                        </m:r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=9,5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𝑝𝑖𝑥𝑒𝑙</m:t>
                        </m:r>
                      </m:den>
                    </m:f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3596A9D-E6F4-414F-BA49-CD24CE3805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974" y="4767790"/>
                <a:ext cx="4159087" cy="2047612"/>
              </a:xfrm>
              <a:prstGeom prst="rect">
                <a:avLst/>
              </a:prstGeom>
              <a:blipFill>
                <a:blip r:embed="rId5"/>
                <a:stretch>
                  <a:fillRect l="-1320" t="-1488" r="-440" b="-8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738DE5C8-1405-4CFB-BA92-F2F1B1EE9D59}"/>
              </a:ext>
            </a:extLst>
          </p:cNvPr>
          <p:cNvSpPr txBox="1"/>
          <p:nvPr/>
        </p:nvSpPr>
        <p:spPr>
          <a:xfrm>
            <a:off x="7478724" y="314265"/>
            <a:ext cx="1882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Projection vertical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E03DFA-4FF4-43D8-A8A6-AB9C13EF1A07}"/>
              </a:ext>
            </a:extLst>
          </p:cNvPr>
          <p:cNvSpPr txBox="1"/>
          <p:nvPr/>
        </p:nvSpPr>
        <p:spPr>
          <a:xfrm>
            <a:off x="7350998" y="2733500"/>
            <a:ext cx="2137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Projection horizontal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125C5F50-2B38-415B-BDC0-3D658A3D9751}"/>
              </a:ext>
            </a:extLst>
          </p:cNvPr>
          <p:cNvCxnSpPr>
            <a:cxnSpLocks/>
          </p:cNvCxnSpPr>
          <p:nvPr/>
        </p:nvCxnSpPr>
        <p:spPr>
          <a:xfrm>
            <a:off x="7388693" y="2372639"/>
            <a:ext cx="2269373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E7E3EC0C-2251-4FF1-A40B-CDEB396BE1E8}"/>
              </a:ext>
            </a:extLst>
          </p:cNvPr>
          <p:cNvSpPr txBox="1"/>
          <p:nvPr/>
        </p:nvSpPr>
        <p:spPr>
          <a:xfrm>
            <a:off x="7071963" y="2364168"/>
            <a:ext cx="1237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2 périodes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972018B-CFCD-431E-88E9-335B42EC3926}"/>
              </a:ext>
            </a:extLst>
          </p:cNvPr>
          <p:cNvCxnSpPr>
            <a:cxnSpLocks/>
          </p:cNvCxnSpPr>
          <p:nvPr/>
        </p:nvCxnSpPr>
        <p:spPr>
          <a:xfrm>
            <a:off x="7690962" y="4654089"/>
            <a:ext cx="1853372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CF848F35-2DD5-4027-B97C-5F314A4D57D4}"/>
              </a:ext>
            </a:extLst>
          </p:cNvPr>
          <p:cNvSpPr txBox="1"/>
          <p:nvPr/>
        </p:nvSpPr>
        <p:spPr>
          <a:xfrm>
            <a:off x="8869828" y="4663076"/>
            <a:ext cx="1237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2 périodes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C8B1B53-BBFC-48F8-A6FC-2700AB8C0FE7}"/>
              </a:ext>
            </a:extLst>
          </p:cNvPr>
          <p:cNvSpPr/>
          <p:nvPr/>
        </p:nvSpPr>
        <p:spPr>
          <a:xfrm>
            <a:off x="3990975" y="1680107"/>
            <a:ext cx="156210" cy="15250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5CF618-3F72-4818-A36C-6000FCAFBC59}"/>
              </a:ext>
            </a:extLst>
          </p:cNvPr>
          <p:cNvSpPr/>
          <p:nvPr/>
        </p:nvSpPr>
        <p:spPr>
          <a:xfrm>
            <a:off x="6321053" y="48705"/>
            <a:ext cx="4083090" cy="259291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ABB43D-100D-4B27-A64E-30B8128AF1A9}"/>
              </a:ext>
            </a:extLst>
          </p:cNvPr>
          <p:cNvSpPr/>
          <p:nvPr/>
        </p:nvSpPr>
        <p:spPr>
          <a:xfrm>
            <a:off x="3801427" y="1680106"/>
            <a:ext cx="189547" cy="152505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EC485A-B292-42EC-863D-54872CCFDB29}"/>
              </a:ext>
            </a:extLst>
          </p:cNvPr>
          <p:cNvSpPr/>
          <p:nvPr/>
        </p:nvSpPr>
        <p:spPr>
          <a:xfrm>
            <a:off x="6319624" y="2641622"/>
            <a:ext cx="4129165" cy="2555765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CB8CD13-63DF-4168-9797-CD0D421B59F8}"/>
              </a:ext>
            </a:extLst>
          </p:cNvPr>
          <p:cNvSpPr txBox="1"/>
          <p:nvPr/>
        </p:nvSpPr>
        <p:spPr>
          <a:xfrm>
            <a:off x="10623329" y="352856"/>
            <a:ext cx="1319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EL_SST01</a:t>
            </a:r>
          </a:p>
          <a:p>
            <a:r>
              <a:rPr lang="fr-FR" b="1" dirty="0"/>
              <a:t>21/08/2024</a:t>
            </a:r>
          </a:p>
        </p:txBody>
      </p:sp>
    </p:spTree>
    <p:extLst>
      <p:ext uri="{BB962C8B-B14F-4D97-AF65-F5344CB8AC3E}">
        <p14:creationId xmlns:p14="http://schemas.microsoft.com/office/powerpoint/2010/main" val="339473978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231</Words>
  <Application>Microsoft Office PowerPoint</Application>
  <PresentationFormat>Grand écran</PresentationFormat>
  <Paragraphs>57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Cambria Math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$dupraz</dc:creator>
  <cp:lastModifiedBy>Kevin Dupraz</cp:lastModifiedBy>
  <cp:revision>17</cp:revision>
  <dcterms:created xsi:type="dcterms:W3CDTF">2023-02-20T09:45:26Z</dcterms:created>
  <dcterms:modified xsi:type="dcterms:W3CDTF">2024-08-21T12:05:06Z</dcterms:modified>
</cp:coreProperties>
</file>