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9" autoAdjust="0"/>
    <p:restoredTop sz="94660"/>
  </p:normalViewPr>
  <p:slideViewPr>
    <p:cSldViewPr snapToGrid="0">
      <p:cViewPr>
        <p:scale>
          <a:sx n="80" d="100"/>
          <a:sy n="80" d="100"/>
        </p:scale>
        <p:origin x="782" y="14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51A754-600A-E647-5F5B-B36D1C72A2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E0B4CABC-6507-561E-202E-5E750B77F8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9432C961-6B19-E644-0746-02B57C5AB5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82E7FB3-0447-5163-3226-B491BB991D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D6056DFF-500D-8819-BD71-E731EAE8D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368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864F1F-9267-9145-689C-95EED21C7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CA90FB93-7378-BF3E-66DE-013959FBBB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DC7C4BA9-61EB-F228-5EFD-B98F96E5D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6DFF97DC-E2F8-B7AB-6B3B-9C44A20B2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F06FD191-6461-C27B-577A-31A19B26D4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506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>
            <a:extLst>
              <a:ext uri="{FF2B5EF4-FFF2-40B4-BE49-F238E27FC236}">
                <a16:creationId xmlns:a16="http://schemas.microsoft.com/office/drawing/2014/main" id="{76974FDC-35E7-A16A-5AB9-4139B45D7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ертикального тексту 2">
            <a:extLst>
              <a:ext uri="{FF2B5EF4-FFF2-40B4-BE49-F238E27FC236}">
                <a16:creationId xmlns:a16="http://schemas.microsoft.com/office/drawing/2014/main" id="{2B3D8B59-A74D-114D-F265-9DC1D419D2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B88FAE88-B722-2B58-44EF-BC8130CBA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931E73B6-FCBE-33D4-F95F-08A801430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98BD5F7-A786-64D4-5AC6-BCC0A90F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137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5A61DD-37FF-DF98-2A5A-6D96308C9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48D13CB-D012-9305-4077-F166E5E9BD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CB849F17-9BFE-93F4-A8C2-1F020C588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EAEBFF1B-CE8A-9C6E-99C8-12CE6E57F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674FEBC5-1127-2511-DF32-8D85719D7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308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B04451-0573-3701-EE64-BBBD146748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0AFEDB1F-068F-D803-8EA1-DB9E00AC8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5745DD2C-8831-E895-7BDF-B4173F660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75D82976-1937-2C01-0090-14E8DCB7C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CBAC8A55-AB93-24F6-081F-6F8BAC26C2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42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4EAB94-D197-ED6D-18DC-04E5F17540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61821E3-22E7-E317-3D21-0EE5D280F39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7F450C1D-9845-FA27-D2E4-98B35D7586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EBD026BB-E67C-6FFE-F1E8-A36361D57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F5BF490D-C364-D75E-7C2E-565E5B0C9D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29F2E9B4-2306-E54D-C592-90A81E92D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243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6CD02B0-9D0E-FE0E-82CB-971347536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441CDC39-0271-6E7F-8A98-2AAD82C11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Місце для вмісту 3">
            <a:extLst>
              <a:ext uri="{FF2B5EF4-FFF2-40B4-BE49-F238E27FC236}">
                <a16:creationId xmlns:a16="http://schemas.microsoft.com/office/drawing/2014/main" id="{095948F1-6A7F-81D2-E669-8F95155167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Місце для тексту 4">
            <a:extLst>
              <a:ext uri="{FF2B5EF4-FFF2-40B4-BE49-F238E27FC236}">
                <a16:creationId xmlns:a16="http://schemas.microsoft.com/office/drawing/2014/main" id="{6AFA24B2-8B05-5424-C440-2D79B4EA0F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Місце для вмісту 5">
            <a:extLst>
              <a:ext uri="{FF2B5EF4-FFF2-40B4-BE49-F238E27FC236}">
                <a16:creationId xmlns:a16="http://schemas.microsoft.com/office/drawing/2014/main" id="{0EC1F2A9-BE94-A5A5-AA60-B48FD7ECA7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7" name="Місце для дати 6">
            <a:extLst>
              <a:ext uri="{FF2B5EF4-FFF2-40B4-BE49-F238E27FC236}">
                <a16:creationId xmlns:a16="http://schemas.microsoft.com/office/drawing/2014/main" id="{0C5665AE-348A-3917-2D73-1B93D6108B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8" name="Місце для нижнього колонтитула 7">
            <a:extLst>
              <a:ext uri="{FF2B5EF4-FFF2-40B4-BE49-F238E27FC236}">
                <a16:creationId xmlns:a16="http://schemas.microsoft.com/office/drawing/2014/main" id="{FAF7C004-ECE8-C7B9-CEFA-D28E5DF558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Місце для номера слайда 8">
            <a:extLst>
              <a:ext uri="{FF2B5EF4-FFF2-40B4-BE49-F238E27FC236}">
                <a16:creationId xmlns:a16="http://schemas.microsoft.com/office/drawing/2014/main" id="{696E6980-14ED-3605-53E0-1DFC2AD6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4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4797E5-70F6-2B68-1A0C-8DC1FFDA4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дати 2">
            <a:extLst>
              <a:ext uri="{FF2B5EF4-FFF2-40B4-BE49-F238E27FC236}">
                <a16:creationId xmlns:a16="http://schemas.microsoft.com/office/drawing/2014/main" id="{A0F3B0B4-5633-6305-54E8-C2B1C351CB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4" name="Місце для нижнього колонтитула 3">
            <a:extLst>
              <a:ext uri="{FF2B5EF4-FFF2-40B4-BE49-F238E27FC236}">
                <a16:creationId xmlns:a16="http://schemas.microsoft.com/office/drawing/2014/main" id="{C50D69E0-3303-43FC-A7C7-1C04D7EDD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Місце для номера слайда 4">
            <a:extLst>
              <a:ext uri="{FF2B5EF4-FFF2-40B4-BE49-F238E27FC236}">
                <a16:creationId xmlns:a16="http://schemas.microsoft.com/office/drawing/2014/main" id="{FFE5C7ED-2BEB-75B0-C45D-92383E379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2055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>
            <a:extLst>
              <a:ext uri="{FF2B5EF4-FFF2-40B4-BE49-F238E27FC236}">
                <a16:creationId xmlns:a16="http://schemas.microsoft.com/office/drawing/2014/main" id="{D2139D03-67EC-E757-43D0-4EF1A397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3" name="Місце для нижнього колонтитула 2">
            <a:extLst>
              <a:ext uri="{FF2B5EF4-FFF2-40B4-BE49-F238E27FC236}">
                <a16:creationId xmlns:a16="http://schemas.microsoft.com/office/drawing/2014/main" id="{307625C4-4218-A3BF-5D8C-18523416E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275DF2FC-BA60-5A25-C1FB-0736CEFFB2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1523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F7D9F8-50E2-1F54-F01D-D7CD471A4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510E45F6-1D36-9B34-E906-40F145C00E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B0914920-EF5A-C5D6-04D2-F647FAD147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7DD868D7-F1F6-6542-2272-CE2D71833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7CD629B6-F630-9C81-8771-F34C21A3C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E4870FD6-4E3D-F467-886F-D70223712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541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397C71-CF6F-48FD-6BE5-9BD38073E9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зображення 2">
            <a:extLst>
              <a:ext uri="{FF2B5EF4-FFF2-40B4-BE49-F238E27FC236}">
                <a16:creationId xmlns:a16="http://schemas.microsoft.com/office/drawing/2014/main" id="{85C4153F-A9CC-7CBB-B6E5-C1395DD1EF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Місце для тексту 3">
            <a:extLst>
              <a:ext uri="{FF2B5EF4-FFF2-40B4-BE49-F238E27FC236}">
                <a16:creationId xmlns:a16="http://schemas.microsoft.com/office/drawing/2014/main" id="{2357015C-89D6-5753-4892-6A5F9B7BB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Місце для дати 4">
            <a:extLst>
              <a:ext uri="{FF2B5EF4-FFF2-40B4-BE49-F238E27FC236}">
                <a16:creationId xmlns:a16="http://schemas.microsoft.com/office/drawing/2014/main" id="{FD02883A-EDCD-B349-FB60-D0B2E6564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6" name="Місце для нижнього колонтитула 5">
            <a:extLst>
              <a:ext uri="{FF2B5EF4-FFF2-40B4-BE49-F238E27FC236}">
                <a16:creationId xmlns:a16="http://schemas.microsoft.com/office/drawing/2014/main" id="{8A70591A-08BB-EE2B-7045-65ED5D105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Місце для номера слайда 6">
            <a:extLst>
              <a:ext uri="{FF2B5EF4-FFF2-40B4-BE49-F238E27FC236}">
                <a16:creationId xmlns:a16="http://schemas.microsoft.com/office/drawing/2014/main" id="{BD1F2CD0-AA32-C374-5AC2-316906927A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878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>
            <a:extLst>
              <a:ext uri="{FF2B5EF4-FFF2-40B4-BE49-F238E27FC236}">
                <a16:creationId xmlns:a16="http://schemas.microsoft.com/office/drawing/2014/main" id="{7ADE9FA9-D2F9-2908-D2CA-733B9F25CB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Місце для тексту 2">
            <a:extLst>
              <a:ext uri="{FF2B5EF4-FFF2-40B4-BE49-F238E27FC236}">
                <a16:creationId xmlns:a16="http://schemas.microsoft.com/office/drawing/2014/main" id="{F90FE494-E6BC-8DC0-D4EF-DBF6D1C5B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Місце для дати 3">
            <a:extLst>
              <a:ext uri="{FF2B5EF4-FFF2-40B4-BE49-F238E27FC236}">
                <a16:creationId xmlns:a16="http://schemas.microsoft.com/office/drawing/2014/main" id="{7305B30E-6EB6-26C6-64F5-EFFEA18590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1BB140-2F8C-4173-B6A3-9376BBFAA704}" type="datetimeFigureOut">
              <a:rPr lang="en-US" smtClean="0"/>
              <a:t>8/14/2023</a:t>
            </a:fld>
            <a:endParaRPr lang="en-US"/>
          </a:p>
        </p:txBody>
      </p:sp>
      <p:sp>
        <p:nvSpPr>
          <p:cNvPr id="5" name="Місце для нижнього колонтитула 4">
            <a:extLst>
              <a:ext uri="{FF2B5EF4-FFF2-40B4-BE49-F238E27FC236}">
                <a16:creationId xmlns:a16="http://schemas.microsoft.com/office/drawing/2014/main" id="{BB64829A-E3C5-2D51-FAB0-2C5458FAE3F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Місце для номера слайда 5">
            <a:extLst>
              <a:ext uri="{FF2B5EF4-FFF2-40B4-BE49-F238E27FC236}">
                <a16:creationId xmlns:a16="http://schemas.microsoft.com/office/drawing/2014/main" id="{0BE7B67A-0E02-CBEA-9026-FECD532EE3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2337D-3093-407F-8478-0F9720DBE478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573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e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89955E-9AD6-15D5-33DB-E331CAA3218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Emittance measurements from 04.08.2023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B203E390-F608-4388-628A-BAB86F9E98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0010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001BE4D-5295-8F05-4296-EADD76694E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Evaluation of the quad coefficient from the four random chosen quad measurements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CE47A38C-C0B0-F852-B0E6-3116E93A2AE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01277" y="1690688"/>
            <a:ext cx="5304275" cy="4535365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B938ED6-6546-0A2B-4E4E-3E9226269A5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369" y="1908517"/>
            <a:ext cx="5158740" cy="39319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79586D8-3AFC-6939-4A19-F36B4AE5E6D8}"/>
                  </a:ext>
                </a:extLst>
              </p:cNvPr>
              <p:cNvSpPr txBox="1"/>
              <p:nvPr/>
            </p:nvSpPr>
            <p:spPr>
              <a:xfrm>
                <a:off x="130628" y="6058266"/>
                <a:ext cx="5456356" cy="49019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=2.7818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∙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𝑞𝑢𝑎𝑑</m:t>
                          </m:r>
                        </m:sub>
                      </m:sSub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+0.15888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79586D8-3AFC-6939-4A19-F36B4AE5E6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628" y="6058266"/>
                <a:ext cx="5456356" cy="490199"/>
              </a:xfrm>
              <a:prstGeom prst="rect">
                <a:avLst/>
              </a:prstGeom>
              <a:blipFill>
                <a:blip r:embed="rId4"/>
                <a:stretch>
                  <a:fillRect b="-112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46610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4E69B3-DFC7-BF31-63EF-AE4D9AD1D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Parameters at quad scanning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A2530970-382E-0E8C-503C-3588BFFEE6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I</a:t>
            </a:r>
            <a:r>
              <a:rPr lang="en-US" baseline="-25000" dirty="0" err="1"/>
              <a:t>sol</a:t>
            </a:r>
            <a:r>
              <a:rPr lang="en-US" dirty="0"/>
              <a:t> =210 A, </a:t>
            </a:r>
          </a:p>
          <a:p>
            <a:r>
              <a:rPr lang="en-US" dirty="0"/>
              <a:t>I</a:t>
            </a:r>
            <a:r>
              <a:rPr lang="en-US" baseline="-25000" dirty="0"/>
              <a:t>QP1</a:t>
            </a:r>
            <a:r>
              <a:rPr lang="en-US" dirty="0"/>
              <a:t>=-0.08 A, </a:t>
            </a:r>
          </a:p>
          <a:p>
            <a:r>
              <a:rPr lang="en-US" dirty="0"/>
              <a:t>I</a:t>
            </a:r>
            <a:r>
              <a:rPr lang="en-US" baseline="-25000" dirty="0"/>
              <a:t>QP2</a:t>
            </a:r>
            <a:r>
              <a:rPr lang="en-US" dirty="0"/>
              <a:t>=2.5 A, </a:t>
            </a:r>
          </a:p>
          <a:p>
            <a:r>
              <a:rPr lang="en-US" dirty="0"/>
              <a:t>I</a:t>
            </a:r>
            <a:r>
              <a:rPr lang="en-US" baseline="-25000" dirty="0"/>
              <a:t>QP3</a:t>
            </a:r>
            <a:r>
              <a:rPr lang="en-US" dirty="0"/>
              <a:t>=-5 A through -1 A. (Defocusing on the horizontal plane and focusing on the vertical one).</a:t>
            </a:r>
          </a:p>
          <a:p>
            <a:r>
              <a:rPr lang="en-US" dirty="0"/>
              <a:t>Thick lens approximation according to M. C. Ross et al. PAC87 at emittance calculations.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339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7738FF-2404-DEA4-163D-1E91950EF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Defocusing on the horizontal plane. </a:t>
            </a:r>
            <a:br>
              <a:rPr lang="en-US" dirty="0"/>
            </a:br>
            <a:r>
              <a:rPr lang="en-US" dirty="0"/>
              <a:t>RMS beam size.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BB83682-25BE-A585-F397-D419D32756B3}"/>
                  </a:ext>
                </a:extLst>
              </p:cNvPr>
              <p:cNvSpPr txBox="1"/>
              <p:nvPr/>
            </p:nvSpPr>
            <p:spPr>
              <a:xfrm>
                <a:off x="669651" y="5846544"/>
                <a:ext cx="1026871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dirty="0"/>
                  <a:t>3.0 mm*</a:t>
                </a:r>
                <a:r>
                  <a:rPr lang="en-US" sz="2400" dirty="0" err="1"/>
                  <a:t>mrad</a:t>
                </a:r>
                <a:r>
                  <a:rPr lang="en-US" sz="2400" dirty="0"/>
                  <a:t>, </a:t>
                </a:r>
                <a:r>
                  <a:rPr lang="en-US" sz="2400" i="1" dirty="0">
                    <a:sym typeface="Symbol" panose="05050102010706020507" pitchFamily="18" charset="2"/>
                  </a:rPr>
                  <a:t></a:t>
                </a:r>
                <a:r>
                  <a:rPr lang="en-US" sz="2400" i="1" baseline="-25000" dirty="0"/>
                  <a:t>x</a:t>
                </a:r>
                <a:r>
                  <a:rPr lang="en-US" sz="2400" dirty="0"/>
                  <a:t> = 1.8  m, </a:t>
                </a:r>
                <a:r>
                  <a:rPr lang="en-US" sz="2400" i="1" dirty="0">
                    <a:sym typeface="Symbol" panose="05050102010706020507" pitchFamily="18" charset="2"/>
                  </a:rPr>
                  <a:t></a:t>
                </a:r>
                <a:r>
                  <a:rPr lang="en-US" sz="2400" i="1" baseline="-25000" dirty="0"/>
                  <a:t>x</a:t>
                </a:r>
                <a:r>
                  <a:rPr lang="en-US" sz="2400" dirty="0"/>
                  <a:t> = 2.0</a:t>
                </a: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BB83682-25BE-A585-F397-D419D32756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9651" y="5846544"/>
                <a:ext cx="10268712" cy="461665"/>
              </a:xfrm>
              <a:prstGeom prst="rect">
                <a:avLst/>
              </a:prstGeom>
              <a:blipFill>
                <a:blip r:embed="rId2"/>
                <a:stretch>
                  <a:fillRect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ACE8493-51EA-0D52-A64C-5FC0CA9C16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9999" y="1768366"/>
            <a:ext cx="5334000" cy="4000500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BF6E5A08-0E2B-7F09-3B56-F5AC0F5AC6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13999" y="1619250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8368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7CE6D39-05BE-6AD1-93BE-6578B091C6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365125"/>
            <a:ext cx="10515600" cy="1325563"/>
          </a:xfrm>
        </p:spPr>
        <p:txBody>
          <a:bodyPr/>
          <a:lstStyle/>
          <a:p>
            <a:pPr algn="ctr"/>
            <a:r>
              <a:rPr lang="en-US" dirty="0"/>
              <a:t>Focusing on the vertical plane. </a:t>
            </a:r>
            <a:br>
              <a:rPr lang="en-US" dirty="0"/>
            </a:br>
            <a:r>
              <a:rPr lang="en-US" dirty="0"/>
              <a:t>RMS beam size.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E7A95A3-B881-AF5F-D051-AC51FC0D9168}"/>
                  </a:ext>
                </a:extLst>
              </p:cNvPr>
              <p:cNvSpPr txBox="1"/>
              <p:nvPr/>
            </p:nvSpPr>
            <p:spPr>
              <a:xfrm>
                <a:off x="545826" y="5846544"/>
                <a:ext cx="1026871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m:rPr>
                        <m:nor/>
                      </m:rPr>
                      <a:rPr lang="en-US" sz="2400" dirty="0"/>
                      <m:t>2.26 </m:t>
                    </m:r>
                    <m:r>
                      <m:rPr>
                        <m:nor/>
                      </m:rPr>
                      <a:rPr lang="en-US" sz="2400" dirty="0"/>
                      <m:t>mm</m:t>
                    </m:r>
                    <m:r>
                      <m:rPr>
                        <m:nor/>
                      </m:rPr>
                      <a:rPr lang="en-US" sz="2400" dirty="0"/>
                      <m:t>*</m:t>
                    </m:r>
                    <m:r>
                      <m:rPr>
                        <m:nor/>
                      </m:rPr>
                      <a:rPr lang="en-US" sz="2400" dirty="0"/>
                      <m:t>mrad</m:t>
                    </m:r>
                  </m:oMath>
                </a14:m>
                <a:r>
                  <a:rPr lang="en-US" sz="2400" i="1" dirty="0">
                    <a:sym typeface="Symbol" panose="05050102010706020507" pitchFamily="18" charset="2"/>
                  </a:rPr>
                  <a:t>, </a:t>
                </a:r>
                <a:r>
                  <a:rPr lang="en-US" sz="2400" i="1" baseline="-25000" dirty="0"/>
                  <a:t>y</a:t>
                </a:r>
                <a:r>
                  <a:rPr lang="en-US" sz="2400" dirty="0"/>
                  <a:t> = 11.9 m, </a:t>
                </a:r>
                <a:r>
                  <a:rPr lang="en-US" sz="2400" i="1" dirty="0">
                    <a:sym typeface="Symbol" panose="05050102010706020507" pitchFamily="18" charset="2"/>
                  </a:rPr>
                  <a:t></a:t>
                </a:r>
                <a:r>
                  <a:rPr lang="en-US" sz="2400" i="1" baseline="-25000" dirty="0"/>
                  <a:t>y</a:t>
                </a:r>
                <a:r>
                  <a:rPr lang="en-US" sz="2400" dirty="0"/>
                  <a:t> = -9.2</a:t>
                </a: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E7A95A3-B881-AF5F-D051-AC51FC0D91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826" y="5846544"/>
                <a:ext cx="10268712" cy="461665"/>
              </a:xfrm>
              <a:prstGeom prst="rect">
                <a:avLst/>
              </a:prstGeom>
              <a:blipFill>
                <a:blip r:embed="rId2"/>
                <a:stretch>
                  <a:fillRect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0F23F68-FF19-6F78-FBC2-28D9E8ABC9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6182" y="1768366"/>
            <a:ext cx="5334000" cy="40005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6D5CA12-BF3B-63F5-6DFA-CC8BDA1D177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80538" y="1690688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62713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7BE9A5-568E-871E-1928-12CD8FA23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Defocusing on the horizontal plane. </a:t>
            </a:r>
            <a:br>
              <a:rPr lang="en-US" dirty="0"/>
            </a:br>
            <a:r>
              <a:rPr lang="en-US" dirty="0"/>
              <a:t>FWHM beam size.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118BDF9-F72D-AEE8-C13D-68077AC63E52}"/>
                  </a:ext>
                </a:extLst>
              </p:cNvPr>
              <p:cNvSpPr txBox="1"/>
              <p:nvPr/>
            </p:nvSpPr>
            <p:spPr>
              <a:xfrm>
                <a:off x="838200" y="6055766"/>
                <a:ext cx="8028432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400" dirty="0"/>
                  <a:t>4.01 mm*</a:t>
                </a:r>
                <a:r>
                  <a:rPr lang="en-US" sz="2400" dirty="0" err="1"/>
                  <a:t>mrad</a:t>
                </a:r>
                <a:r>
                  <a:rPr lang="en-US" sz="2400" dirty="0"/>
                  <a:t>, </a:t>
                </a:r>
                <a:r>
                  <a:rPr lang="en-US" sz="2400" dirty="0">
                    <a:sym typeface="Symbol" panose="05050102010706020507" pitchFamily="18" charset="2"/>
                  </a:rPr>
                  <a:t></a:t>
                </a:r>
                <a:r>
                  <a:rPr lang="en-US" sz="2400" baseline="-25000" dirty="0"/>
                  <a:t>x</a:t>
                </a:r>
                <a:r>
                  <a:rPr lang="en-US" sz="2400" dirty="0"/>
                  <a:t> = 1.5 m </a:t>
                </a:r>
                <a:r>
                  <a:rPr lang="en-US" sz="2400" dirty="0">
                    <a:sym typeface="Symbol" panose="05050102010706020507" pitchFamily="18" charset="2"/>
                  </a:rPr>
                  <a:t></a:t>
                </a:r>
                <a:r>
                  <a:rPr lang="en-US" sz="2400" baseline="-25000" dirty="0"/>
                  <a:t>x</a:t>
                </a:r>
                <a:r>
                  <a:rPr lang="en-US" sz="2400" dirty="0"/>
                  <a:t> = 1.9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118BDF9-F72D-AEE8-C13D-68077AC63E5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6055766"/>
                <a:ext cx="8028432" cy="461665"/>
              </a:xfrm>
              <a:prstGeom prst="rect">
                <a:avLst/>
              </a:prstGeom>
              <a:blipFill>
                <a:blip r:embed="rId2"/>
                <a:stretch>
                  <a:fillRect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1B71FDF-6CF2-5CD5-10BB-7536BA83DE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" y="1907766"/>
            <a:ext cx="5334000" cy="4000500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8808817B-B3A9-D86A-A0CD-95F6EBB086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52744" y="1838188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3788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FD5F59-0254-3D47-5A2C-650CF53B8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Focusing on the vertical plane. </a:t>
            </a:r>
            <a:br>
              <a:rPr lang="en-US" dirty="0"/>
            </a:br>
            <a:r>
              <a:rPr lang="en-US" dirty="0"/>
              <a:t>FWHM beam size.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05FB1A9-10E4-978C-2CC8-B0E4DD456805}"/>
                  </a:ext>
                </a:extLst>
              </p:cNvPr>
              <p:cNvSpPr txBox="1"/>
              <p:nvPr/>
            </p:nvSpPr>
            <p:spPr>
              <a:xfrm>
                <a:off x="230886" y="6058007"/>
                <a:ext cx="7678674" cy="461665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𝜀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 </m:t>
                    </m:r>
                  </m:oMath>
                </a14:m>
                <a:r>
                  <a:rPr lang="en-US" sz="2400" dirty="0"/>
                  <a:t>7.55 mm*</a:t>
                </a:r>
                <a:r>
                  <a:rPr lang="en-US" sz="2400" dirty="0" err="1"/>
                  <a:t>mrad</a:t>
                </a:r>
                <a:r>
                  <a:rPr lang="en-US" sz="2400" dirty="0"/>
                  <a:t>, </a:t>
                </a:r>
                <a:r>
                  <a:rPr lang="en-US" sz="2400" i="1" dirty="0">
                    <a:sym typeface="Symbol" panose="05050102010706020507" pitchFamily="18" charset="2"/>
                  </a:rPr>
                  <a:t></a:t>
                </a:r>
                <a:r>
                  <a:rPr lang="en-US" sz="2400" i="1" baseline="-25000" dirty="0">
                    <a:sym typeface="Symbol" panose="05050102010706020507" pitchFamily="18" charset="2"/>
                  </a:rPr>
                  <a:t>y</a:t>
                </a:r>
                <a:r>
                  <a:rPr lang="en-US" sz="2400" dirty="0"/>
                  <a:t>= 5.44 alpha </a:t>
                </a:r>
                <a:r>
                  <a:rPr lang="en-US" sz="2400" i="1" dirty="0">
                    <a:sym typeface="Symbol" panose="05050102010706020507" pitchFamily="18" charset="2"/>
                  </a:rPr>
                  <a:t></a:t>
                </a:r>
                <a:r>
                  <a:rPr lang="en-US" sz="2400" i="1" baseline="-25000" dirty="0">
                    <a:sym typeface="Symbol" panose="05050102010706020507" pitchFamily="18" charset="2"/>
                  </a:rPr>
                  <a:t>y</a:t>
                </a:r>
                <a:r>
                  <a:rPr lang="en-US" sz="2400" dirty="0"/>
                  <a:t> = -5.6</a:t>
                </a: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F05FB1A9-10E4-978C-2CC8-B0E4DD45680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0886" y="6058007"/>
                <a:ext cx="7678674" cy="461665"/>
              </a:xfrm>
              <a:prstGeom prst="rect">
                <a:avLst/>
              </a:prstGeom>
              <a:blipFill>
                <a:blip r:embed="rId2"/>
                <a:stretch>
                  <a:fillRect t="-13158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03F4480F-7948-A544-360B-3A357EAF07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448" y="1874097"/>
            <a:ext cx="5334000" cy="400050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495697EF-6DE0-C486-22EB-6D21D12376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24550" y="1874097"/>
            <a:ext cx="53340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07489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D03F32-DB71-CB23-6471-5C28A3279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4" name="Таблиця 4">
                <a:extLst>
                  <a:ext uri="{FF2B5EF4-FFF2-40B4-BE49-F238E27FC236}">
                    <a16:creationId xmlns:a16="http://schemas.microsoft.com/office/drawing/2014/main" id="{7C243165-AC83-670F-279F-EF80533B1CEE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56344115"/>
                  </p:ext>
                </p:extLst>
              </p:nvPr>
            </p:nvGraphicFramePr>
            <p:xfrm>
              <a:off x="885825" y="1825625"/>
              <a:ext cx="10410825" cy="185769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553200">
                      <a:extLst>
                        <a:ext uri="{9D8B030D-6E8A-4147-A177-3AD203B41FA5}">
                          <a16:colId xmlns:a16="http://schemas.microsoft.com/office/drawing/2014/main" val="179572368"/>
                        </a:ext>
                      </a:extLst>
                    </a:gridCol>
                    <a:gridCol w="1933575">
                      <a:extLst>
                        <a:ext uri="{9D8B030D-6E8A-4147-A177-3AD203B41FA5}">
                          <a16:colId xmlns:a16="http://schemas.microsoft.com/office/drawing/2014/main" val="4236084692"/>
                        </a:ext>
                      </a:extLst>
                    </a:gridCol>
                    <a:gridCol w="1924050">
                      <a:extLst>
                        <a:ext uri="{9D8B030D-6E8A-4147-A177-3AD203B41FA5}">
                          <a16:colId xmlns:a16="http://schemas.microsoft.com/office/drawing/2014/main" val="3388798027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Parameter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RMS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FWHM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2533606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i="1" dirty="0"/>
                            <a:t>Emittances</a:t>
                          </a:r>
                          <a:r>
                            <a:rPr lang="en-US" sz="2400" dirty="0"/>
                            <a:t>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𝜀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  <m:r>
                                <m:rPr>
                                  <m:nor/>
                                </m:rPr>
                                <a:rPr lang="en-US" sz="2400" dirty="0" smtClean="0"/>
                                <m:t>(</m:t>
                              </m:r>
                              <m:r>
                                <m:rPr>
                                  <m:nor/>
                                </m:rPr>
                                <a:rPr lang="en-US" sz="2400" dirty="0" smtClean="0"/>
                                <m:t>mm</m:t>
                              </m:r>
                              <m:r>
                                <m:rPr>
                                  <m:nor/>
                                </m:rPr>
                                <a:rPr lang="en-US" sz="2400" dirty="0" smtClean="0">
                                  <a:sym typeface="Symbol" panose="05050102010706020507" pitchFamily="18" charset="2"/>
                                </a:rPr>
                                <m:t></m:t>
                              </m:r>
                              <m:r>
                                <m:rPr>
                                  <m:nor/>
                                </m:rPr>
                                <a:rPr lang="en-US" sz="2400" dirty="0" smtClean="0"/>
                                <m:t>mrad</m:t>
                              </m:r>
                              <m:r>
                                <m:rPr>
                                  <m:nor/>
                                </m:rPr>
                                <a:rPr lang="en-US" sz="2400" dirty="0" smtClean="0"/>
                                <m:t>)</m:t>
                              </m:r>
                              <m:r>
                                <a:rPr lang="en-US" sz="2400" b="0" i="1" dirty="0" smtClean="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sSub>
                                <m:sSubPr>
                                  <m:ctrlPr>
                                    <a:rPr lang="en-US" sz="24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𝜀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𝑦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r>
                                    <a:rPr lang="en-US" sz="2400" b="0" i="1" smtClean="0">
                                      <a:latin typeface="Cambria Math" panose="02040503050406030204" pitchFamily="18" charset="0"/>
                                    </a:rPr>
                                    <m:t>𝑛</m:t>
                                  </m:r>
                                </m:sub>
                              </m:sSub>
                            </m:oMath>
                          </a14:m>
                          <a:r>
                            <a:rPr lang="en-US" sz="2400" dirty="0"/>
                            <a:t> (</a:t>
                          </a:r>
                          <a:r>
                            <a:rPr lang="en-US" sz="2400" dirty="0" err="1"/>
                            <a:t>mm</a:t>
                          </a:r>
                          <a:r>
                            <a:rPr lang="en-US" sz="2400" dirty="0" err="1">
                              <a:sym typeface="Symbol" panose="05050102010706020507" pitchFamily="18" charset="2"/>
                            </a:rPr>
                            <a:t></a:t>
                          </a:r>
                          <a:r>
                            <a:rPr lang="en-US" sz="2400" dirty="0" err="1"/>
                            <a:t>mrad</a:t>
                          </a:r>
                          <a:r>
                            <a:rPr lang="en-US" sz="2400" dirty="0"/>
                            <a:t>)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3.0, </a:t>
                          </a:r>
                          <a14:m>
                            <m:oMath xmlns:m="http://schemas.openxmlformats.org/officeDocument/2006/math">
                              <m:r>
                                <m:rPr>
                                  <m:nor/>
                                </m:rPr>
                                <a:rPr lang="en-US" sz="2400" dirty="0" smtClean="0"/>
                                <m:t>2.26</m:t>
                              </m:r>
                            </m:oMath>
                          </a14:m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4.01, 7.55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3055565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r>
                            <a:rPr lang="en-US" sz="2400" i="1" dirty="0">
                              <a:sym typeface="Symbol" panose="05050102010706020507" pitchFamily="18" charset="2"/>
                            </a:rPr>
                            <a:t>Optic functions </a:t>
                          </a:r>
                          <a:r>
                            <a:rPr lang="en-US" sz="2400" i="1" baseline="-25000" dirty="0"/>
                            <a:t>x  </a:t>
                          </a:r>
                          <a:r>
                            <a:rPr lang="en-US" sz="2400" i="1" baseline="0" dirty="0"/>
                            <a:t>(m), </a:t>
                          </a:r>
                          <a:r>
                            <a:rPr lang="en-US" sz="2400" i="1" dirty="0">
                              <a:sym typeface="Symbol" panose="05050102010706020507" pitchFamily="18" charset="2"/>
                            </a:rPr>
                            <a:t></a:t>
                          </a:r>
                          <a:r>
                            <a:rPr lang="en-US" sz="2400" i="1" baseline="-25000" dirty="0"/>
                            <a:t>y  </a:t>
                          </a:r>
                          <a:r>
                            <a:rPr lang="en-US" sz="2400" i="1" baseline="0" dirty="0"/>
                            <a:t>(m)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1.8, 11.9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1.5, 5.44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19017519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i="1" dirty="0">
                              <a:sym typeface="Symbol" panose="05050102010706020507" pitchFamily="18" charset="2"/>
                            </a:rPr>
                            <a:t>Optic functions </a:t>
                          </a:r>
                          <a:r>
                            <a:rPr lang="en-US" sz="2400" i="1" baseline="-25000" dirty="0"/>
                            <a:t>x </a:t>
                          </a:r>
                          <a:r>
                            <a:rPr lang="en-US" sz="2400" i="1" baseline="0" dirty="0"/>
                            <a:t>,</a:t>
                          </a:r>
                          <a:r>
                            <a:rPr lang="en-US" sz="2400" i="1" dirty="0">
                              <a:sym typeface="Symbol" panose="05050102010706020507" pitchFamily="18" charset="2"/>
                            </a:rPr>
                            <a:t> </a:t>
                          </a:r>
                          <a:r>
                            <a:rPr lang="en-US" sz="2400" i="1" baseline="-25000" dirty="0"/>
                            <a:t>y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2.0, -9.2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1.9, -5.6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463278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4" name="Таблиця 4">
                <a:extLst>
                  <a:ext uri="{FF2B5EF4-FFF2-40B4-BE49-F238E27FC236}">
                    <a16:creationId xmlns:a16="http://schemas.microsoft.com/office/drawing/2014/main" id="{7C243165-AC83-670F-279F-EF80533B1CEE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2056344115"/>
                  </p:ext>
                </p:extLst>
              </p:nvPr>
            </p:nvGraphicFramePr>
            <p:xfrm>
              <a:off x="885825" y="1825625"/>
              <a:ext cx="10410825" cy="1857693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6553200">
                      <a:extLst>
                        <a:ext uri="{9D8B030D-6E8A-4147-A177-3AD203B41FA5}">
                          <a16:colId xmlns:a16="http://schemas.microsoft.com/office/drawing/2014/main" val="179572368"/>
                        </a:ext>
                      </a:extLst>
                    </a:gridCol>
                    <a:gridCol w="1933575">
                      <a:extLst>
                        <a:ext uri="{9D8B030D-6E8A-4147-A177-3AD203B41FA5}">
                          <a16:colId xmlns:a16="http://schemas.microsoft.com/office/drawing/2014/main" val="4236084692"/>
                        </a:ext>
                      </a:extLst>
                    </a:gridCol>
                    <a:gridCol w="1924050">
                      <a:extLst>
                        <a:ext uri="{9D8B030D-6E8A-4147-A177-3AD203B41FA5}">
                          <a16:colId xmlns:a16="http://schemas.microsoft.com/office/drawing/2014/main" val="3388798027"/>
                        </a:ext>
                      </a:extLst>
                    </a:gridCol>
                  </a:tblGrid>
                  <a:tr h="457200"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Parameter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RMS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FWHM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825336063"/>
                      </a:ext>
                    </a:extLst>
                  </a:tr>
                  <a:tr h="486093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93" t="-103750" r="-59201" b="-216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>
                          <a:blip r:embed="rId2"/>
                          <a:stretch>
                            <a:fillRect l="-339748" t="-103750" r="-100946" b="-21625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4.01, 7.55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2603055565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r>
                            <a:rPr lang="en-US" sz="2400" i="1" dirty="0">
                              <a:sym typeface="Symbol" panose="05050102010706020507" pitchFamily="18" charset="2"/>
                            </a:rPr>
                            <a:t>Optic functions </a:t>
                          </a:r>
                          <a:r>
                            <a:rPr lang="en-US" sz="2400" i="1" baseline="-25000" dirty="0"/>
                            <a:t>x  </a:t>
                          </a:r>
                          <a:r>
                            <a:rPr lang="en-US" sz="2400" i="1" baseline="0" dirty="0"/>
                            <a:t>(m), </a:t>
                          </a:r>
                          <a:r>
                            <a:rPr lang="en-US" sz="2400" i="1" dirty="0">
                              <a:sym typeface="Symbol" panose="05050102010706020507" pitchFamily="18" charset="2"/>
                            </a:rPr>
                            <a:t></a:t>
                          </a:r>
                          <a:r>
                            <a:rPr lang="en-US" sz="2400" i="1" baseline="-25000" dirty="0"/>
                            <a:t>y  </a:t>
                          </a:r>
                          <a:r>
                            <a:rPr lang="en-US" sz="2400" i="1" baseline="0" dirty="0"/>
                            <a:t>(m)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1.8, 11.9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1.5, 5.44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319017519"/>
                      </a:ext>
                    </a:extLst>
                  </a:tr>
                  <a:tr h="457200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2400" i="1" dirty="0">
                              <a:sym typeface="Symbol" panose="05050102010706020507" pitchFamily="18" charset="2"/>
                            </a:rPr>
                            <a:t>Optic functions </a:t>
                          </a:r>
                          <a:r>
                            <a:rPr lang="en-US" sz="2400" i="1" baseline="-25000" dirty="0"/>
                            <a:t>x </a:t>
                          </a:r>
                          <a:r>
                            <a:rPr lang="en-US" sz="2400" i="1" baseline="0" dirty="0"/>
                            <a:t>,</a:t>
                          </a:r>
                          <a:r>
                            <a:rPr lang="en-US" sz="2400" i="1" dirty="0">
                              <a:sym typeface="Symbol" panose="05050102010706020507" pitchFamily="18" charset="2"/>
                            </a:rPr>
                            <a:t> </a:t>
                          </a:r>
                          <a:r>
                            <a:rPr lang="en-US" sz="2400" i="1" baseline="-25000" dirty="0"/>
                            <a:t>y </a:t>
                          </a:r>
                          <a:endParaRPr lang="en-US" sz="2400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2.0, -9.2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2400" dirty="0"/>
                            <a:t>1.9, -5.6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654632789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745043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6327</TotalTime>
  <Words>249</Words>
  <Application>Microsoft Office PowerPoint</Application>
  <PresentationFormat>Широкий екран</PresentationFormat>
  <Paragraphs>30</Paragraphs>
  <Slides>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Cambria Math</vt:lpstr>
      <vt:lpstr>Тема Office</vt:lpstr>
      <vt:lpstr>Emittance measurements from 04.08.2023</vt:lpstr>
      <vt:lpstr>Evaluation of the quad coefficient from the four random chosen quad measurements</vt:lpstr>
      <vt:lpstr>Parameters at quad scanning</vt:lpstr>
      <vt:lpstr>Defocusing on the horizontal plane.  RMS beam size.</vt:lpstr>
      <vt:lpstr>Focusing on the vertical plane.  RMS beam size.</vt:lpstr>
      <vt:lpstr>Defocusing on the horizontal plane.  FWHM beam size.</vt:lpstr>
      <vt:lpstr>Focusing on the vertical plane.  FWHM beam size.</vt:lpstr>
      <vt:lpstr>Summary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Emittance measurements from 04.08.2023</dc:title>
  <dc:creator>Viktor Mytrochenko</dc:creator>
  <cp:lastModifiedBy>Viktor Mytrochenko</cp:lastModifiedBy>
  <cp:revision>9</cp:revision>
  <dcterms:created xsi:type="dcterms:W3CDTF">2023-08-07T07:46:54Z</dcterms:created>
  <dcterms:modified xsi:type="dcterms:W3CDTF">2023-08-14T14:42:37Z</dcterms:modified>
</cp:coreProperties>
</file>