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CC4F70B-C576-4AEB-A4DA-98BEA4B089AB}" v="4" dt="2023-02-21T19:48:49.91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91" d="100"/>
          <a:sy n="91" d="100"/>
        </p:scale>
        <p:origin x="322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4FB47F0-090E-C7D4-C1C3-3F9452E6F95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/>
          </a:p>
        </p:txBody>
      </p:sp>
      <p:sp>
        <p:nvSpPr>
          <p:cNvPr id="3" name="Підзаголовок 2">
            <a:extLst>
              <a:ext uri="{FF2B5EF4-FFF2-40B4-BE49-F238E27FC236}">
                <a16:creationId xmlns:a16="http://schemas.microsoft.com/office/drawing/2014/main" id="{56DEDC55-17F4-DC7B-9CEA-5493CD59E3C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uk-UA"/>
              <a:t>Клацніть, щоб редагувати стиль зразка підзаголовка</a:t>
            </a:r>
            <a:endParaRPr lang="en-US"/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1CBD0D53-DD39-B7CD-3BB3-F967F817A7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5E73A8-00E9-4E6A-B7EB-D0D040BE3CC1}" type="datetimeFigureOut">
              <a:rPr lang="en-US" smtClean="0"/>
              <a:t>2/21/2023</a:t>
            </a:fld>
            <a:endParaRPr lang="en-US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96ED8BE8-183D-3884-053A-E74383DE8B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8AC81D95-84B0-C070-4063-58205190AC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3F8155-FD16-4394-A358-9A0F013A8894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7512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F050301-D30C-E900-07CC-DD8C2935D8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/>
          </a:p>
        </p:txBody>
      </p:sp>
      <p:sp>
        <p:nvSpPr>
          <p:cNvPr id="3" name="Місце для вертикального тексту 2">
            <a:extLst>
              <a:ext uri="{FF2B5EF4-FFF2-40B4-BE49-F238E27FC236}">
                <a16:creationId xmlns:a16="http://schemas.microsoft.com/office/drawing/2014/main" id="{FD7E64B1-4572-A7B7-E774-6FBA8FD5906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/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73F64639-C211-B231-61BF-42B05D1ED7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5E73A8-00E9-4E6A-B7EB-D0D040BE3CC1}" type="datetimeFigureOut">
              <a:rPr lang="en-US" smtClean="0"/>
              <a:t>2/21/2023</a:t>
            </a:fld>
            <a:endParaRPr lang="en-US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F22985C2-8EF2-98F8-2D37-D1B1C857E5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586AAC2C-55FC-4FB2-9EC8-D6717724F0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3F8155-FD16-4394-A358-9A0F013A8894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0273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ий заголовок 1">
            <a:extLst>
              <a:ext uri="{FF2B5EF4-FFF2-40B4-BE49-F238E27FC236}">
                <a16:creationId xmlns:a16="http://schemas.microsoft.com/office/drawing/2014/main" id="{2BECB2A5-6244-0F16-87F5-88C06401E40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uk-UA"/>
              <a:t>Клацніть, щоб редагувати стиль зразка заголовка</a:t>
            </a:r>
            <a:endParaRPr lang="en-US"/>
          </a:p>
        </p:txBody>
      </p:sp>
      <p:sp>
        <p:nvSpPr>
          <p:cNvPr id="3" name="Місце для вертикального тексту 2">
            <a:extLst>
              <a:ext uri="{FF2B5EF4-FFF2-40B4-BE49-F238E27FC236}">
                <a16:creationId xmlns:a16="http://schemas.microsoft.com/office/drawing/2014/main" id="{371493F0-F95E-43C1-AC92-916A8290C8F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/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E00AF000-70AC-E143-1557-337D6BAD34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5E73A8-00E9-4E6A-B7EB-D0D040BE3CC1}" type="datetimeFigureOut">
              <a:rPr lang="en-US" smtClean="0"/>
              <a:t>2/21/2023</a:t>
            </a:fld>
            <a:endParaRPr lang="en-US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DED0D113-73CD-CCCE-2CBE-AFE3BFE1BC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AEE2FA42-EA76-1646-3B32-ACBFCD68AE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3F8155-FD16-4394-A358-9A0F013A8894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49467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16E3FD7-03C9-2936-E6D1-C1FD57042F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38F19659-ADB5-A735-3174-4054A5B910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/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6BA029F1-D53B-60F2-FF72-2ACB96E7EB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5E73A8-00E9-4E6A-B7EB-D0D040BE3CC1}" type="datetimeFigureOut">
              <a:rPr lang="en-US" smtClean="0"/>
              <a:t>2/21/2023</a:t>
            </a:fld>
            <a:endParaRPr lang="en-US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52B5FAA0-E2E9-D4DD-DBB7-6238909A75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A8DB18FE-BB44-4B64-99F9-C7A2CAEB03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3F8155-FD16-4394-A358-9A0F013A8894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00073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8A5EDF6-F0FD-2176-2AD8-6D25721C3F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/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6885DAE9-9B31-FB97-5291-09B24C5BF3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BE6FDE67-83C2-0965-C2C1-2E41581EF0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5E73A8-00E9-4E6A-B7EB-D0D040BE3CC1}" type="datetimeFigureOut">
              <a:rPr lang="en-US" smtClean="0"/>
              <a:t>2/21/2023</a:t>
            </a:fld>
            <a:endParaRPr lang="en-US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D33AEB09-AC58-F67A-95F6-03DB931607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94D561E7-5BB6-F062-ECAD-DC34A4FF47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3F8155-FD16-4394-A358-9A0F013A8894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10649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7B56659-81EC-B902-AF24-F03132D23B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5A557839-75D1-4FB9-F335-7FF2331CE83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/>
          </a:p>
        </p:txBody>
      </p:sp>
      <p:sp>
        <p:nvSpPr>
          <p:cNvPr id="4" name="Місце для вмісту 3">
            <a:extLst>
              <a:ext uri="{FF2B5EF4-FFF2-40B4-BE49-F238E27FC236}">
                <a16:creationId xmlns:a16="http://schemas.microsoft.com/office/drawing/2014/main" id="{677007A2-6E24-AC20-DB01-EBB44F6E4D7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/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id="{CBACA22C-F78D-B8AC-4908-41D5FEEF8A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5E73A8-00E9-4E6A-B7EB-D0D040BE3CC1}" type="datetimeFigureOut">
              <a:rPr lang="en-US" smtClean="0"/>
              <a:t>2/21/2023</a:t>
            </a:fld>
            <a:endParaRPr lang="en-US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DF0B4BB6-D017-F10E-26E5-C3D0AACBCD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FA8E9701-109C-B68E-1994-5A9DA32736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3F8155-FD16-4394-A358-9A0F013A8894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43472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E54CFE8-B06B-8D81-FCBF-E810061758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/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9C4C6000-DD46-0A14-F0AF-A31F920BBB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Місце для вмісту 3">
            <a:extLst>
              <a:ext uri="{FF2B5EF4-FFF2-40B4-BE49-F238E27FC236}">
                <a16:creationId xmlns:a16="http://schemas.microsoft.com/office/drawing/2014/main" id="{B46B23A1-8032-1A61-2F99-B3DAB0F2E3E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/>
          </a:p>
        </p:txBody>
      </p:sp>
      <p:sp>
        <p:nvSpPr>
          <p:cNvPr id="5" name="Місце для тексту 4">
            <a:extLst>
              <a:ext uri="{FF2B5EF4-FFF2-40B4-BE49-F238E27FC236}">
                <a16:creationId xmlns:a16="http://schemas.microsoft.com/office/drawing/2014/main" id="{C7311BFF-0E13-EA25-E85B-8E67A395258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6" name="Місце для вмісту 5">
            <a:extLst>
              <a:ext uri="{FF2B5EF4-FFF2-40B4-BE49-F238E27FC236}">
                <a16:creationId xmlns:a16="http://schemas.microsoft.com/office/drawing/2014/main" id="{6DE30A25-FFC1-ECDE-1C15-E1B55CFE667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/>
          </a:p>
        </p:txBody>
      </p:sp>
      <p:sp>
        <p:nvSpPr>
          <p:cNvPr id="7" name="Місце для дати 6">
            <a:extLst>
              <a:ext uri="{FF2B5EF4-FFF2-40B4-BE49-F238E27FC236}">
                <a16:creationId xmlns:a16="http://schemas.microsoft.com/office/drawing/2014/main" id="{B2268787-DDD6-572B-E986-3215B11A0D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5E73A8-00E9-4E6A-B7EB-D0D040BE3CC1}" type="datetimeFigureOut">
              <a:rPr lang="en-US" smtClean="0"/>
              <a:t>2/21/2023</a:t>
            </a:fld>
            <a:endParaRPr lang="en-US"/>
          </a:p>
        </p:txBody>
      </p:sp>
      <p:sp>
        <p:nvSpPr>
          <p:cNvPr id="8" name="Місце для нижнього колонтитула 7">
            <a:extLst>
              <a:ext uri="{FF2B5EF4-FFF2-40B4-BE49-F238E27FC236}">
                <a16:creationId xmlns:a16="http://schemas.microsoft.com/office/drawing/2014/main" id="{BA001601-0719-8417-0D0D-A30089B915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Місце для номера слайда 8">
            <a:extLst>
              <a:ext uri="{FF2B5EF4-FFF2-40B4-BE49-F238E27FC236}">
                <a16:creationId xmlns:a16="http://schemas.microsoft.com/office/drawing/2014/main" id="{11B1F80C-3E43-D08A-BDF4-444D64E107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3F8155-FD16-4394-A358-9A0F013A8894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67837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ED9334B-435B-BD46-9ADD-87B7435F49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/>
          </a:p>
        </p:txBody>
      </p:sp>
      <p:sp>
        <p:nvSpPr>
          <p:cNvPr id="3" name="Місце для дати 2">
            <a:extLst>
              <a:ext uri="{FF2B5EF4-FFF2-40B4-BE49-F238E27FC236}">
                <a16:creationId xmlns:a16="http://schemas.microsoft.com/office/drawing/2014/main" id="{C8468965-329F-100D-5F78-5B2AA00DDA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5E73A8-00E9-4E6A-B7EB-D0D040BE3CC1}" type="datetimeFigureOut">
              <a:rPr lang="en-US" smtClean="0"/>
              <a:t>2/21/2023</a:t>
            </a:fld>
            <a:endParaRPr lang="en-US"/>
          </a:p>
        </p:txBody>
      </p:sp>
      <p:sp>
        <p:nvSpPr>
          <p:cNvPr id="4" name="Місце для нижнього колонтитула 3">
            <a:extLst>
              <a:ext uri="{FF2B5EF4-FFF2-40B4-BE49-F238E27FC236}">
                <a16:creationId xmlns:a16="http://schemas.microsoft.com/office/drawing/2014/main" id="{6CCB9C21-D30F-0AD6-7B1E-F43A7EA4EB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Місце для номера слайда 4">
            <a:extLst>
              <a:ext uri="{FF2B5EF4-FFF2-40B4-BE49-F238E27FC236}">
                <a16:creationId xmlns:a16="http://schemas.microsoft.com/office/drawing/2014/main" id="{D69ACFFB-7517-7EBC-8B28-1C194EF102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3F8155-FD16-4394-A358-9A0F013A8894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4540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дати 1">
            <a:extLst>
              <a:ext uri="{FF2B5EF4-FFF2-40B4-BE49-F238E27FC236}">
                <a16:creationId xmlns:a16="http://schemas.microsoft.com/office/drawing/2014/main" id="{1C574615-1ECC-9A8A-096D-F6C2B8DDC8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5E73A8-00E9-4E6A-B7EB-D0D040BE3CC1}" type="datetimeFigureOut">
              <a:rPr lang="en-US" smtClean="0"/>
              <a:t>2/21/2023</a:t>
            </a:fld>
            <a:endParaRPr lang="en-US"/>
          </a:p>
        </p:txBody>
      </p:sp>
      <p:sp>
        <p:nvSpPr>
          <p:cNvPr id="3" name="Місце для нижнього колонтитула 2">
            <a:extLst>
              <a:ext uri="{FF2B5EF4-FFF2-40B4-BE49-F238E27FC236}">
                <a16:creationId xmlns:a16="http://schemas.microsoft.com/office/drawing/2014/main" id="{AE798132-54CD-5F42-E4AA-7A1F798179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166A9C45-7DCC-B716-309E-F281778355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3F8155-FD16-4394-A358-9A0F013A8894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23988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21D53F1-05C5-E288-406B-3F7D2266B8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AF8B97DD-6B45-EA29-F6BE-7DAED71EB1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/>
          </a:p>
        </p:txBody>
      </p:sp>
      <p:sp>
        <p:nvSpPr>
          <p:cNvPr id="4" name="Місце для тексту 3">
            <a:extLst>
              <a:ext uri="{FF2B5EF4-FFF2-40B4-BE49-F238E27FC236}">
                <a16:creationId xmlns:a16="http://schemas.microsoft.com/office/drawing/2014/main" id="{0CEA55FD-01AC-D694-A6CF-4797C005A7D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id="{8F2C3D8F-6A93-46C4-38E0-A448E3778F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5E73A8-00E9-4E6A-B7EB-D0D040BE3CC1}" type="datetimeFigureOut">
              <a:rPr lang="en-US" smtClean="0"/>
              <a:t>2/21/2023</a:t>
            </a:fld>
            <a:endParaRPr lang="en-US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55B94EFD-8006-4B02-6C41-336D8E0219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9B54F16F-0BF8-3FC6-8636-2B6C1E20F9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3F8155-FD16-4394-A358-9A0F013A8894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75722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F8D448F-ADE9-0146-AB66-1130179C33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/>
          </a:p>
        </p:txBody>
      </p:sp>
      <p:sp>
        <p:nvSpPr>
          <p:cNvPr id="3" name="Місце для зображення 2">
            <a:extLst>
              <a:ext uri="{FF2B5EF4-FFF2-40B4-BE49-F238E27FC236}">
                <a16:creationId xmlns:a16="http://schemas.microsoft.com/office/drawing/2014/main" id="{D30D29B4-AFAD-56C6-E2B0-3DDE3334DBE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Місце для тексту 3">
            <a:extLst>
              <a:ext uri="{FF2B5EF4-FFF2-40B4-BE49-F238E27FC236}">
                <a16:creationId xmlns:a16="http://schemas.microsoft.com/office/drawing/2014/main" id="{67C0644E-4553-0603-1FA2-901BD46B686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id="{CBABAF9E-B348-B4AB-2AFE-22FD68B3AC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5E73A8-00E9-4E6A-B7EB-D0D040BE3CC1}" type="datetimeFigureOut">
              <a:rPr lang="en-US" smtClean="0"/>
              <a:t>2/21/2023</a:t>
            </a:fld>
            <a:endParaRPr lang="en-US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D10BA306-23C7-CE5B-7C93-F88C6E71E4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9A988CAC-2A0F-BBAC-443A-99AB6572BC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3F8155-FD16-4394-A358-9A0F013A8894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41106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аголовка 1">
            <a:extLst>
              <a:ext uri="{FF2B5EF4-FFF2-40B4-BE49-F238E27FC236}">
                <a16:creationId xmlns:a16="http://schemas.microsoft.com/office/drawing/2014/main" id="{22BBC373-1D66-F898-E302-4C64977D18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-UA"/>
              <a:t>Клацніть, щоб редагувати стиль зразка заголовка</a:t>
            </a:r>
            <a:endParaRPr lang="en-US"/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3328B695-0D03-C988-BF94-F6DB452FDFF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/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F38313A9-2F5D-8A7E-FB92-B261E99A2A5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5E73A8-00E9-4E6A-B7EB-D0D040BE3CC1}" type="datetimeFigureOut">
              <a:rPr lang="en-US" smtClean="0"/>
              <a:t>2/21/2023</a:t>
            </a:fld>
            <a:endParaRPr lang="en-US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CF7D4020-A5B5-69BE-5B1C-6CA36EADBAD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8FDC8D9C-07C6-0485-F955-1F1B87C9A81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3F8155-FD16-4394-A358-9A0F013A8894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61234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emf"/><Relationship Id="rId5" Type="http://schemas.openxmlformats.org/officeDocument/2006/relationships/image" Target="../media/image4.emf"/><Relationship Id="rId4" Type="http://schemas.openxmlformats.org/officeDocument/2006/relationships/image" Target="../media/image3.e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emf"/><Relationship Id="rId5" Type="http://schemas.openxmlformats.org/officeDocument/2006/relationships/image" Target="../media/image9.emf"/><Relationship Id="rId4" Type="http://schemas.openxmlformats.org/officeDocument/2006/relationships/image" Target="../media/image8.e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emf"/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5.emf"/><Relationship Id="rId5" Type="http://schemas.openxmlformats.org/officeDocument/2006/relationships/image" Target="../media/image14.emf"/><Relationship Id="rId4" Type="http://schemas.openxmlformats.org/officeDocument/2006/relationships/image" Target="../media/image13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4003E66-AFE4-DBF2-9337-9E56CCB614C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Quad scan 21.02.2023</a:t>
            </a:r>
          </a:p>
        </p:txBody>
      </p:sp>
      <p:sp>
        <p:nvSpPr>
          <p:cNvPr id="3" name="Підзаголовок 2">
            <a:extLst>
              <a:ext uri="{FF2B5EF4-FFF2-40B4-BE49-F238E27FC236}">
                <a16:creationId xmlns:a16="http://schemas.microsoft.com/office/drawing/2014/main" id="{FC7E102D-7DF6-194F-0019-949837E0A4E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QP3 - sst.01</a:t>
            </a:r>
          </a:p>
        </p:txBody>
      </p:sp>
    </p:spTree>
    <p:extLst>
      <p:ext uri="{BB962C8B-B14F-4D97-AF65-F5344CB8AC3E}">
        <p14:creationId xmlns:p14="http://schemas.microsoft.com/office/powerpoint/2010/main" val="15725957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1D25FDE-7355-D978-0D41-9E1A725FE2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14123"/>
            <a:ext cx="10515600" cy="1325563"/>
          </a:xfrm>
        </p:spPr>
        <p:txBody>
          <a:bodyPr>
            <a:normAutofit/>
          </a:bodyPr>
          <a:lstStyle/>
          <a:p>
            <a:r>
              <a:rPr lang="en-US" dirty="0" err="1"/>
              <a:t>I</a:t>
            </a:r>
            <a:r>
              <a:rPr lang="en-US" baseline="-25000" dirty="0" err="1"/>
              <a:t>sol</a:t>
            </a:r>
            <a:r>
              <a:rPr lang="en-US" dirty="0"/>
              <a:t> =220 A</a:t>
            </a:r>
            <a:br>
              <a:rPr lang="en-US" dirty="0"/>
            </a:br>
            <a:endParaRPr lang="en-US"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86748C91-B35A-0B21-2130-A66624228D0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4515" y="1145991"/>
            <a:ext cx="3600000" cy="2700000"/>
          </a:xfrm>
          <a:prstGeom prst="rect">
            <a:avLst/>
          </a:prstGeom>
        </p:spPr>
      </p:pic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BACE7C20-859A-A3E1-03C3-D938A46E57C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45023" y="1145990"/>
            <a:ext cx="3600000" cy="2700000"/>
          </a:xfrm>
          <a:prstGeom prst="rect">
            <a:avLst/>
          </a:prstGeom>
        </p:spPr>
      </p:pic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A30B89AF-BDB1-BAEB-2F2A-702FE446D14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108693" y="1145991"/>
            <a:ext cx="3600000" cy="2700000"/>
          </a:xfrm>
          <a:prstGeom prst="rect">
            <a:avLst/>
          </a:prstGeom>
        </p:spPr>
      </p:pic>
      <p:pic>
        <p:nvPicPr>
          <p:cNvPr id="15" name="Рисунок 14">
            <a:extLst>
              <a:ext uri="{FF2B5EF4-FFF2-40B4-BE49-F238E27FC236}">
                <a16:creationId xmlns:a16="http://schemas.microsoft.com/office/drawing/2014/main" id="{F9348019-3477-FA58-45D8-A65CEEDA291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108693" y="4062875"/>
            <a:ext cx="3600000" cy="2700000"/>
          </a:xfrm>
          <a:prstGeom prst="rect">
            <a:avLst/>
          </a:prstGeom>
        </p:spPr>
      </p:pic>
      <p:pic>
        <p:nvPicPr>
          <p:cNvPr id="17" name="Рисунок 16">
            <a:extLst>
              <a:ext uri="{FF2B5EF4-FFF2-40B4-BE49-F238E27FC236}">
                <a16:creationId xmlns:a16="http://schemas.microsoft.com/office/drawing/2014/main" id="{76CB0743-06F7-04F8-EAA9-267A55EB86FC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345023" y="4062875"/>
            <a:ext cx="3600000" cy="2700000"/>
          </a:xfrm>
          <a:prstGeom prst="rect">
            <a:avLst/>
          </a:prstGeom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708AD9C8-A07D-4410-9A0D-736FEFC51947}"/>
              </a:ext>
            </a:extLst>
          </p:cNvPr>
          <p:cNvSpPr txBox="1"/>
          <p:nvPr/>
        </p:nvSpPr>
        <p:spPr>
          <a:xfrm>
            <a:off x="547381" y="4131389"/>
            <a:ext cx="3797641" cy="18158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dirty="0">
                <a:sym typeface="Symbol" panose="05050102010706020507" pitchFamily="18" charset="2"/>
              </a:rPr>
              <a:t></a:t>
            </a:r>
            <a:r>
              <a:rPr lang="en-US" sz="2800" baseline="-25000" dirty="0">
                <a:sym typeface="Symbol" panose="05050102010706020507" pitchFamily="18" charset="2"/>
              </a:rPr>
              <a:t>n x FWHM </a:t>
            </a:r>
            <a:r>
              <a:rPr lang="en-US" sz="2800" dirty="0">
                <a:sym typeface="Symbol" panose="05050102010706020507" pitchFamily="18" charset="2"/>
              </a:rPr>
              <a:t>= 107 mm*</a:t>
            </a:r>
            <a:r>
              <a:rPr lang="en-US" sz="2800" dirty="0" err="1">
                <a:sym typeface="Symbol" panose="05050102010706020507" pitchFamily="18" charset="2"/>
              </a:rPr>
              <a:t>mrad</a:t>
            </a:r>
            <a:endParaRPr lang="en-US" sz="2800" baseline="-25000" dirty="0">
              <a:sym typeface="Symbol" panose="05050102010706020507" pitchFamily="18" charset="2"/>
            </a:endParaRPr>
          </a:p>
          <a:p>
            <a:r>
              <a:rPr lang="en-US" sz="2800" dirty="0">
                <a:sym typeface="Symbol" panose="05050102010706020507" pitchFamily="18" charset="2"/>
              </a:rPr>
              <a:t></a:t>
            </a:r>
            <a:r>
              <a:rPr lang="en-US" sz="2800" baseline="-25000" dirty="0"/>
              <a:t>x</a:t>
            </a:r>
            <a:r>
              <a:rPr lang="en-US" sz="2800" dirty="0"/>
              <a:t> = 1.7 m,  </a:t>
            </a:r>
            <a:r>
              <a:rPr lang="el-GR" sz="2800" dirty="0">
                <a:sym typeface="Symbol" panose="05050102010706020507" pitchFamily="18" charset="2"/>
              </a:rPr>
              <a:t>α</a:t>
            </a:r>
            <a:r>
              <a:rPr lang="en-US" sz="2800" baseline="-25000" dirty="0"/>
              <a:t>x</a:t>
            </a:r>
            <a:r>
              <a:rPr lang="en-US" sz="2800" dirty="0"/>
              <a:t> = -0.35</a:t>
            </a:r>
          </a:p>
          <a:p>
            <a:r>
              <a:rPr lang="en-US" sz="2800" dirty="0">
                <a:sym typeface="Symbol" panose="05050102010706020507" pitchFamily="18" charset="2"/>
              </a:rPr>
              <a:t></a:t>
            </a:r>
            <a:r>
              <a:rPr lang="en-US" sz="2800" baseline="-25000" dirty="0">
                <a:sym typeface="Symbol" panose="05050102010706020507" pitchFamily="18" charset="2"/>
              </a:rPr>
              <a:t>n y FWHM </a:t>
            </a:r>
            <a:r>
              <a:rPr lang="en-US" sz="2800" dirty="0">
                <a:sym typeface="Symbol" panose="05050102010706020507" pitchFamily="18" charset="2"/>
              </a:rPr>
              <a:t>= 129 mm*</a:t>
            </a:r>
            <a:r>
              <a:rPr lang="en-US" sz="2800" dirty="0" err="1">
                <a:sym typeface="Symbol" panose="05050102010706020507" pitchFamily="18" charset="2"/>
              </a:rPr>
              <a:t>mrad</a:t>
            </a:r>
            <a:endParaRPr lang="en-US" sz="2800" baseline="-25000" dirty="0">
              <a:sym typeface="Symbol" panose="05050102010706020507" pitchFamily="18" charset="2"/>
            </a:endParaRPr>
          </a:p>
          <a:p>
            <a:r>
              <a:rPr lang="en-US" sz="2800" dirty="0">
                <a:sym typeface="Symbol" panose="05050102010706020507" pitchFamily="18" charset="2"/>
              </a:rPr>
              <a:t></a:t>
            </a:r>
            <a:r>
              <a:rPr lang="en-US" sz="2800" baseline="-25000" dirty="0"/>
              <a:t>y</a:t>
            </a:r>
            <a:r>
              <a:rPr lang="en-US" sz="2800" dirty="0"/>
              <a:t> = 2.0 m, </a:t>
            </a:r>
            <a:r>
              <a:rPr lang="el-GR" sz="2800" dirty="0">
                <a:sym typeface="Symbol" panose="05050102010706020507" pitchFamily="18" charset="2"/>
              </a:rPr>
              <a:t>α</a:t>
            </a:r>
            <a:r>
              <a:rPr lang="en-US" sz="2800" baseline="-25000" dirty="0"/>
              <a:t>y</a:t>
            </a:r>
            <a:r>
              <a:rPr lang="en-US" sz="2800" dirty="0"/>
              <a:t> = 2.2</a:t>
            </a:r>
          </a:p>
        </p:txBody>
      </p:sp>
    </p:spTree>
    <p:extLst>
      <p:ext uri="{BB962C8B-B14F-4D97-AF65-F5344CB8AC3E}">
        <p14:creationId xmlns:p14="http://schemas.microsoft.com/office/powerpoint/2010/main" val="38576513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48D617E-F92B-F3B3-6BED-DAA0C15467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I</a:t>
            </a:r>
            <a:r>
              <a:rPr lang="en-US" baseline="-25000" dirty="0" err="1"/>
              <a:t>sol</a:t>
            </a:r>
            <a:r>
              <a:rPr lang="en-US" dirty="0"/>
              <a:t> =215 A</a:t>
            </a:r>
            <a:br>
              <a:rPr lang="en-US" dirty="0"/>
            </a:br>
            <a:endParaRPr lang="en-US"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DF14A872-0786-9879-62F4-6A4534D5AF6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728" y="940043"/>
            <a:ext cx="3600000" cy="2700000"/>
          </a:xfrm>
          <a:prstGeom prst="rect">
            <a:avLst/>
          </a:prstGeom>
        </p:spPr>
      </p:pic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853FC8F5-9618-0C14-D064-062B6B01621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23155" y="3949702"/>
            <a:ext cx="3600000" cy="2620088"/>
          </a:xfrm>
          <a:prstGeom prst="rect">
            <a:avLst/>
          </a:prstGeom>
        </p:spPr>
      </p:pic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4310C391-F632-89E4-3DED-BA2BF76A711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974766" y="3912061"/>
            <a:ext cx="3600000" cy="2700000"/>
          </a:xfrm>
          <a:prstGeom prst="rect">
            <a:avLst/>
          </a:prstGeom>
        </p:spPr>
      </p:pic>
      <p:pic>
        <p:nvPicPr>
          <p:cNvPr id="11" name="Рисунок 10">
            <a:extLst>
              <a:ext uri="{FF2B5EF4-FFF2-40B4-BE49-F238E27FC236}">
                <a16:creationId xmlns:a16="http://schemas.microsoft.com/office/drawing/2014/main" id="{7A048AA5-C8E0-2527-F297-5C253667E6E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956043" y="940043"/>
            <a:ext cx="3600000" cy="2700000"/>
          </a:xfrm>
          <a:prstGeom prst="rect">
            <a:avLst/>
          </a:prstGeom>
        </p:spPr>
      </p:pic>
      <p:pic>
        <p:nvPicPr>
          <p:cNvPr id="13" name="Рисунок 12">
            <a:extLst>
              <a:ext uri="{FF2B5EF4-FFF2-40B4-BE49-F238E27FC236}">
                <a16:creationId xmlns:a16="http://schemas.microsoft.com/office/drawing/2014/main" id="{B79EAA48-9BAB-DFA4-BEE7-5A901ECF17C6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903470" y="940043"/>
            <a:ext cx="3600000" cy="2700000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84BCB047-845E-A6D5-A199-13B8AAF3C199}"/>
              </a:ext>
            </a:extLst>
          </p:cNvPr>
          <p:cNvSpPr txBox="1"/>
          <p:nvPr/>
        </p:nvSpPr>
        <p:spPr>
          <a:xfrm>
            <a:off x="225514" y="4214961"/>
            <a:ext cx="3797641" cy="18158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dirty="0">
                <a:sym typeface="Symbol" panose="05050102010706020507" pitchFamily="18" charset="2"/>
              </a:rPr>
              <a:t></a:t>
            </a:r>
            <a:r>
              <a:rPr lang="en-US" sz="2800" baseline="-25000" dirty="0">
                <a:sym typeface="Symbol" panose="05050102010706020507" pitchFamily="18" charset="2"/>
              </a:rPr>
              <a:t>n x FWHM </a:t>
            </a:r>
            <a:r>
              <a:rPr lang="en-US" sz="2800" dirty="0">
                <a:sym typeface="Symbol" panose="05050102010706020507" pitchFamily="18" charset="2"/>
              </a:rPr>
              <a:t>= 59 mm*</a:t>
            </a:r>
            <a:r>
              <a:rPr lang="en-US" sz="2800" dirty="0" err="1">
                <a:sym typeface="Symbol" panose="05050102010706020507" pitchFamily="18" charset="2"/>
              </a:rPr>
              <a:t>mrad</a:t>
            </a:r>
            <a:endParaRPr lang="en-US" sz="2800" baseline="-25000" dirty="0">
              <a:sym typeface="Symbol" panose="05050102010706020507" pitchFamily="18" charset="2"/>
            </a:endParaRPr>
          </a:p>
          <a:p>
            <a:r>
              <a:rPr lang="en-US" sz="2800" dirty="0">
                <a:sym typeface="Symbol" panose="05050102010706020507" pitchFamily="18" charset="2"/>
              </a:rPr>
              <a:t></a:t>
            </a:r>
            <a:r>
              <a:rPr lang="en-US" sz="2800" baseline="-25000" dirty="0"/>
              <a:t>x</a:t>
            </a:r>
            <a:r>
              <a:rPr lang="en-US" sz="2800" dirty="0"/>
              <a:t> = 1.20 m,  </a:t>
            </a:r>
            <a:r>
              <a:rPr lang="el-GR" sz="2800" dirty="0">
                <a:sym typeface="Symbol" panose="05050102010706020507" pitchFamily="18" charset="2"/>
              </a:rPr>
              <a:t>α</a:t>
            </a:r>
            <a:r>
              <a:rPr lang="en-US" sz="2800" baseline="-25000" dirty="0"/>
              <a:t>x</a:t>
            </a:r>
            <a:r>
              <a:rPr lang="en-US" sz="2800" dirty="0"/>
              <a:t> = -0.28</a:t>
            </a:r>
          </a:p>
          <a:p>
            <a:r>
              <a:rPr lang="en-US" sz="2800" dirty="0">
                <a:sym typeface="Symbol" panose="05050102010706020507" pitchFamily="18" charset="2"/>
              </a:rPr>
              <a:t></a:t>
            </a:r>
            <a:r>
              <a:rPr lang="en-US" sz="2800" baseline="-25000" dirty="0">
                <a:sym typeface="Symbol" panose="05050102010706020507" pitchFamily="18" charset="2"/>
              </a:rPr>
              <a:t>n y FWHM </a:t>
            </a:r>
            <a:r>
              <a:rPr lang="en-US" sz="2800" dirty="0">
                <a:sym typeface="Symbol" panose="05050102010706020507" pitchFamily="18" charset="2"/>
              </a:rPr>
              <a:t>= 88 mm*</a:t>
            </a:r>
            <a:r>
              <a:rPr lang="en-US" sz="2800" dirty="0" err="1">
                <a:sym typeface="Symbol" panose="05050102010706020507" pitchFamily="18" charset="2"/>
              </a:rPr>
              <a:t>mrad</a:t>
            </a:r>
            <a:endParaRPr lang="en-US" sz="2800" baseline="-25000" dirty="0">
              <a:sym typeface="Symbol" panose="05050102010706020507" pitchFamily="18" charset="2"/>
            </a:endParaRPr>
          </a:p>
          <a:p>
            <a:r>
              <a:rPr lang="en-US" sz="2800" dirty="0">
                <a:sym typeface="Symbol" panose="05050102010706020507" pitchFamily="18" charset="2"/>
              </a:rPr>
              <a:t></a:t>
            </a:r>
            <a:r>
              <a:rPr lang="en-US" sz="2800" baseline="-25000" dirty="0"/>
              <a:t>y</a:t>
            </a:r>
            <a:r>
              <a:rPr lang="en-US" sz="2800" dirty="0"/>
              <a:t> = 2.11 m, </a:t>
            </a:r>
            <a:r>
              <a:rPr lang="el-GR" sz="2800" dirty="0">
                <a:sym typeface="Symbol" panose="05050102010706020507" pitchFamily="18" charset="2"/>
              </a:rPr>
              <a:t>α</a:t>
            </a:r>
            <a:r>
              <a:rPr lang="en-US" sz="2800" baseline="-25000" dirty="0"/>
              <a:t>y</a:t>
            </a:r>
            <a:r>
              <a:rPr lang="en-US" sz="2800" dirty="0"/>
              <a:t> = 2.55</a:t>
            </a:r>
          </a:p>
        </p:txBody>
      </p:sp>
    </p:spTree>
    <p:extLst>
      <p:ext uri="{BB962C8B-B14F-4D97-AF65-F5344CB8AC3E}">
        <p14:creationId xmlns:p14="http://schemas.microsoft.com/office/powerpoint/2010/main" val="31819578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BF4495C-D33B-8B70-D638-499C6B6597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I</a:t>
            </a:r>
            <a:r>
              <a:rPr lang="en-US" baseline="-25000" dirty="0" err="1"/>
              <a:t>sol</a:t>
            </a:r>
            <a:r>
              <a:rPr lang="en-US" dirty="0"/>
              <a:t> =205 A</a:t>
            </a:r>
            <a:br>
              <a:rPr lang="en-US" dirty="0"/>
            </a:br>
            <a:endParaRPr lang="en-US"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26DED3B5-AFA3-5A41-3615-B95D3A46B1F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0234" y="1273108"/>
            <a:ext cx="3600000" cy="2700000"/>
          </a:xfrm>
          <a:prstGeom prst="rect">
            <a:avLst/>
          </a:prstGeom>
        </p:spPr>
      </p:pic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13F1C4C4-852A-67F1-0BBB-9FC96761B3F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71026" y="1273108"/>
            <a:ext cx="3600000" cy="2700000"/>
          </a:xfrm>
          <a:prstGeom prst="rect">
            <a:avLst/>
          </a:prstGeom>
        </p:spPr>
      </p:pic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15F466AD-6F90-F981-39EB-ABD6DE2F92C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795187" y="1273108"/>
            <a:ext cx="3600000" cy="2700000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C804B2EC-1B17-766A-EAFA-7CA9A1E49292}"/>
              </a:ext>
            </a:extLst>
          </p:cNvPr>
          <p:cNvSpPr txBox="1"/>
          <p:nvPr/>
        </p:nvSpPr>
        <p:spPr>
          <a:xfrm>
            <a:off x="225514" y="4214961"/>
            <a:ext cx="3797641" cy="18158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dirty="0">
                <a:sym typeface="Symbol" panose="05050102010706020507" pitchFamily="18" charset="2"/>
              </a:rPr>
              <a:t></a:t>
            </a:r>
            <a:r>
              <a:rPr lang="en-US" sz="2800" baseline="-25000" dirty="0">
                <a:sym typeface="Symbol" panose="05050102010706020507" pitchFamily="18" charset="2"/>
              </a:rPr>
              <a:t>n x FWHM </a:t>
            </a:r>
            <a:r>
              <a:rPr lang="en-US" sz="2800" dirty="0">
                <a:sym typeface="Symbol" panose="05050102010706020507" pitchFamily="18" charset="2"/>
              </a:rPr>
              <a:t>= 25 mm*</a:t>
            </a:r>
            <a:r>
              <a:rPr lang="en-US" sz="2800" dirty="0" err="1">
                <a:sym typeface="Symbol" panose="05050102010706020507" pitchFamily="18" charset="2"/>
              </a:rPr>
              <a:t>mrad</a:t>
            </a:r>
            <a:endParaRPr lang="en-US" sz="2800" baseline="-25000" dirty="0">
              <a:sym typeface="Symbol" panose="05050102010706020507" pitchFamily="18" charset="2"/>
            </a:endParaRPr>
          </a:p>
          <a:p>
            <a:r>
              <a:rPr lang="en-US" sz="2800" dirty="0">
                <a:sym typeface="Symbol" panose="05050102010706020507" pitchFamily="18" charset="2"/>
              </a:rPr>
              <a:t></a:t>
            </a:r>
            <a:r>
              <a:rPr lang="en-US" sz="2800" baseline="-25000" dirty="0"/>
              <a:t>x</a:t>
            </a:r>
            <a:r>
              <a:rPr lang="en-US" sz="2800" dirty="0"/>
              <a:t> = 0.36 m,  </a:t>
            </a:r>
            <a:r>
              <a:rPr lang="el-GR" sz="2800" dirty="0">
                <a:sym typeface="Symbol" panose="05050102010706020507" pitchFamily="18" charset="2"/>
              </a:rPr>
              <a:t>α</a:t>
            </a:r>
            <a:r>
              <a:rPr lang="en-US" sz="2800" baseline="-25000" dirty="0"/>
              <a:t>x</a:t>
            </a:r>
            <a:r>
              <a:rPr lang="en-US" sz="2800" dirty="0"/>
              <a:t> = 0.42</a:t>
            </a:r>
          </a:p>
          <a:p>
            <a:r>
              <a:rPr lang="en-US" sz="2800" dirty="0">
                <a:sym typeface="Symbol" panose="05050102010706020507" pitchFamily="18" charset="2"/>
              </a:rPr>
              <a:t></a:t>
            </a:r>
            <a:r>
              <a:rPr lang="en-US" sz="2800" baseline="-25000" dirty="0">
                <a:sym typeface="Symbol" panose="05050102010706020507" pitchFamily="18" charset="2"/>
              </a:rPr>
              <a:t>n y FWHM </a:t>
            </a:r>
            <a:r>
              <a:rPr lang="en-US" sz="2800" dirty="0">
                <a:sym typeface="Symbol" panose="05050102010706020507" pitchFamily="18" charset="2"/>
              </a:rPr>
              <a:t>= 56 mm*</a:t>
            </a:r>
            <a:r>
              <a:rPr lang="en-US" sz="2800" dirty="0" err="1">
                <a:sym typeface="Symbol" panose="05050102010706020507" pitchFamily="18" charset="2"/>
              </a:rPr>
              <a:t>mrad</a:t>
            </a:r>
            <a:endParaRPr lang="en-US" sz="2800" baseline="-25000" dirty="0">
              <a:sym typeface="Symbol" panose="05050102010706020507" pitchFamily="18" charset="2"/>
            </a:endParaRPr>
          </a:p>
          <a:p>
            <a:r>
              <a:rPr lang="en-US" sz="2800" dirty="0">
                <a:sym typeface="Symbol" panose="05050102010706020507" pitchFamily="18" charset="2"/>
              </a:rPr>
              <a:t></a:t>
            </a:r>
            <a:r>
              <a:rPr lang="en-US" sz="2800" baseline="-25000" dirty="0"/>
              <a:t>y</a:t>
            </a:r>
            <a:r>
              <a:rPr lang="en-US" sz="2800" dirty="0"/>
              <a:t> = 1.26 m, </a:t>
            </a:r>
            <a:r>
              <a:rPr lang="el-GR" sz="2800" dirty="0">
                <a:sym typeface="Symbol" panose="05050102010706020507" pitchFamily="18" charset="2"/>
              </a:rPr>
              <a:t>α</a:t>
            </a:r>
            <a:r>
              <a:rPr lang="en-US" sz="2800" baseline="-25000" dirty="0"/>
              <a:t>y</a:t>
            </a:r>
            <a:r>
              <a:rPr lang="en-US" sz="2800" dirty="0"/>
              <a:t> = 1.9</a:t>
            </a:r>
          </a:p>
        </p:txBody>
      </p:sp>
      <p:pic>
        <p:nvPicPr>
          <p:cNvPr id="12" name="Рисунок 11">
            <a:extLst>
              <a:ext uri="{FF2B5EF4-FFF2-40B4-BE49-F238E27FC236}">
                <a16:creationId xmlns:a16="http://schemas.microsoft.com/office/drawing/2014/main" id="{D9E3D31F-E176-9985-5CC3-2897D0D8311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71026" y="4089437"/>
            <a:ext cx="3600000" cy="2403438"/>
          </a:xfrm>
          <a:prstGeom prst="rect">
            <a:avLst/>
          </a:prstGeom>
        </p:spPr>
      </p:pic>
      <p:pic>
        <p:nvPicPr>
          <p:cNvPr id="14" name="Рисунок 13">
            <a:extLst>
              <a:ext uri="{FF2B5EF4-FFF2-40B4-BE49-F238E27FC236}">
                <a16:creationId xmlns:a16="http://schemas.microsoft.com/office/drawing/2014/main" id="{DD5B48F6-C377-4D6F-D633-535C4338B6A9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795187" y="3973108"/>
            <a:ext cx="3600000" cy="270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265860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Офіс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Офіс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92</TotalTime>
  <Words>139</Words>
  <Application>Microsoft Office PowerPoint</Application>
  <PresentationFormat>Широкий екран</PresentationFormat>
  <Paragraphs>17</Paragraphs>
  <Slides>4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Тема Office</vt:lpstr>
      <vt:lpstr>Quad scan 21.02.2023</vt:lpstr>
      <vt:lpstr>Isol =220 A </vt:lpstr>
      <vt:lpstr>Isol =215 A </vt:lpstr>
      <vt:lpstr>Isol =205 A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Quad scan 21.02.2023</dc:title>
  <dc:creator>Viktor Mytrochenko</dc:creator>
  <cp:lastModifiedBy>mitvic mitvic</cp:lastModifiedBy>
  <cp:revision>2</cp:revision>
  <dcterms:created xsi:type="dcterms:W3CDTF">2023-02-21T18:36:58Z</dcterms:created>
  <dcterms:modified xsi:type="dcterms:W3CDTF">2023-02-21T20:09:44Z</dcterms:modified>
</cp:coreProperties>
</file>