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13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556136-91D7-4FB1-804F-A60985AA16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A46ABA-972D-4753-BA2F-B1CF8D644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E40A89-BF6A-4193-BAB8-CB33FDF21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B029A4-C641-4385-B031-360F3EA0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42D3D2-2064-450A-84C1-9DA32554A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219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0A43DF-7E9B-4337-8058-201909B9D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19F282-3290-4BED-A4A9-ED7E3481D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A83373-2E7A-4609-8525-44445C34C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94A50A-0096-4C7D-BE10-AAE4264F4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334EDE-2995-4C0C-9000-3D9CB5120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1013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F5D8AD8-BA34-4570-A427-49AF15E32C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D8F9938-0E91-4747-8AC9-F215B49454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EC08F9-FBB5-4D17-BFA4-B9DE6EA77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E4C10A-916D-4405-981F-1B7986107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3A590D-4EA4-474C-9829-03D7522A7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920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9AC5C4-4843-4D3A-B5E8-A129EA0E1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5EC1CC-D281-441C-BBC6-0151196D4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9AA727-53FB-4C01-9606-D6EDB3985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46E0F1-7FA5-465C-BC8E-BA4EF0D5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19EE23-3B94-4D9A-AB53-579392A1F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04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2EF705-3D2A-48BE-B503-366869F64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1921EC-7E61-4929-8D05-21783AE1C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19A44C-DA29-43A9-9CF7-BEE34899A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5C4609-B49D-4EAC-8A39-17E003C5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FD60A1-DBE5-4905-9FFF-AA854543B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4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71A524-6123-40E8-8611-028FE71A9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8B34C5-B83B-46DA-AD04-5FE60FCD17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1327813-A460-4062-9A2B-0B5CC5F8C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539F85-1AFE-4454-A324-28460E5B1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3504B3-E1E0-4FBF-850B-29A4D8FE3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2099F4-541A-45FC-81D9-7B5E8AD48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36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9910C6-EF8A-4D5B-B99F-7A0839B1A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111898-750D-44E0-850F-11AFFFEEE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F47C2FF-B22C-4D33-892F-DB246F28A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7891018-CC72-4DEB-BCE3-2D31E5762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2DC61DE-BD4A-485E-B99F-4E302C99D6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4E725D4-F665-4D0D-ACC1-0DC43AFC0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C2CF14A-1BA6-4588-9366-0B6FD1D0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D53F2AE-8AD7-4D14-A6EE-A38A15B09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98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1E9652-E55C-467D-8039-5B3894295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016"/>
            <a:ext cx="10515600" cy="56297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C9FC77E-0666-41A2-874C-A99CB535E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7395AAE-2BFF-42CE-9848-AA79E0564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E807438-BA85-4A89-BA88-895CFE7A9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41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DD3CED4-FF59-4B3F-A948-77DCD9E9F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342BA38-39A7-44DC-9385-BF7D6584C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7A5F098-3371-4A77-93C5-0FC05F585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28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F69A2E-BEDC-45B3-9752-1DF191097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C4C648-9263-49DF-B76D-2B6A7DE3A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767849-C86C-4E6A-8D84-55A717B99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7A409BE-7C96-457E-98D4-A1DD83DF0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20781A-1B85-4374-8FEB-873979221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87F6E8-DDEC-4785-8EAD-8E944969B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161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FBD276-6E20-4328-B237-660C49473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FB2B3F7-64A9-4E46-87EB-9F8CCC211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D7A13BB-E392-41EE-9BAA-E2EB98E5C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0638B6-3509-4D43-BEA7-693B90BD2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5CA93A-4C6A-45E8-B090-F9F373279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F13A82-36BF-4D35-B674-7FFB18990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281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723D7AB-985B-4590-B771-83EA87CF4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5CF672-D495-472C-8697-9E3AECEF4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894806"/>
            <a:ext cx="10515600" cy="52821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72B8EB-3157-4510-B683-ADCAC847B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43A59-C2DF-428C-B2C0-D7BDDFC08811}" type="datetimeFigureOut">
              <a:rPr lang="fr-FR" smtClean="0"/>
              <a:t>24/11/2021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BA8BAF-7C46-45D7-B72B-4185C5F82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C58148-44E8-4331-8FC5-A2887145D4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1651B-FCB6-49E1-97A0-82B4424A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98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43B844-3F20-4500-B88C-6CEC20419F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Calibration camera SST-02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DB41675-3F71-4194-824E-3EFA08CBAF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Target USAF</a:t>
            </a:r>
          </a:p>
        </p:txBody>
      </p:sp>
    </p:spTree>
    <p:extLst>
      <p:ext uri="{BB962C8B-B14F-4D97-AF65-F5344CB8AC3E}">
        <p14:creationId xmlns:p14="http://schemas.microsoft.com/office/powerpoint/2010/main" val="3706999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30B5B8-6AB7-426F-8FD2-73F50CF3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Raw image –&gt; rotation (</a:t>
            </a:r>
            <a:r>
              <a:rPr lang="fr-FR" dirty="0" err="1"/>
              <a:t>bicubic</a:t>
            </a:r>
            <a:r>
              <a:rPr lang="fr-FR" dirty="0"/>
              <a:t>)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136B8CC0-67E2-4515-831B-9467F16E7D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1" y="1414462"/>
            <a:ext cx="5804720" cy="4351338"/>
          </a:xfrm>
        </p:spPr>
      </p:pic>
      <p:grpSp>
        <p:nvGrpSpPr>
          <p:cNvPr id="16" name="Groupe 15">
            <a:extLst>
              <a:ext uri="{FF2B5EF4-FFF2-40B4-BE49-F238E27FC236}">
                <a16:creationId xmlns:a16="http://schemas.microsoft.com/office/drawing/2014/main" id="{B6774A50-0432-47A5-B751-0130309AF642}"/>
              </a:ext>
            </a:extLst>
          </p:cNvPr>
          <p:cNvGrpSpPr/>
          <p:nvPr/>
        </p:nvGrpSpPr>
        <p:grpSpPr>
          <a:xfrm>
            <a:off x="5917886" y="1414462"/>
            <a:ext cx="6276975" cy="4705350"/>
            <a:chOff x="5917886" y="1414462"/>
            <a:chExt cx="6276975" cy="4705350"/>
          </a:xfrm>
        </p:grpSpPr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C723A36E-24C1-4234-B6C6-C4EE6C0992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7886" y="1414462"/>
              <a:ext cx="6276975" cy="4705350"/>
            </a:xfrm>
            <a:prstGeom prst="rect">
              <a:avLst/>
            </a:prstGeom>
          </p:spPr>
        </p:pic>
        <p:grpSp>
          <p:nvGrpSpPr>
            <p:cNvPr id="13" name="Groupe 12">
              <a:extLst>
                <a:ext uri="{FF2B5EF4-FFF2-40B4-BE49-F238E27FC236}">
                  <a16:creationId xmlns:a16="http://schemas.microsoft.com/office/drawing/2014/main" id="{C7CB4995-6036-460E-BAA3-7FDD4468F963}"/>
                </a:ext>
              </a:extLst>
            </p:cNvPr>
            <p:cNvGrpSpPr/>
            <p:nvPr/>
          </p:nvGrpSpPr>
          <p:grpSpPr>
            <a:xfrm>
              <a:off x="5917886" y="1452563"/>
              <a:ext cx="1843124" cy="1329349"/>
              <a:chOff x="5917886" y="1690688"/>
              <a:chExt cx="1843124" cy="1329349"/>
            </a:xfrm>
          </p:grpSpPr>
          <p:cxnSp>
            <p:nvCxnSpPr>
              <p:cNvPr id="9" name="Connecteur droit avec flèche 8">
                <a:extLst>
                  <a:ext uri="{FF2B5EF4-FFF2-40B4-BE49-F238E27FC236}">
                    <a16:creationId xmlns:a16="http://schemas.microsoft.com/office/drawing/2014/main" id="{7AD0F1BE-1792-405A-A610-9B0CCA93A5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30161" y="1690688"/>
                <a:ext cx="0" cy="1329349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necteur droit avec flèche 9">
                <a:extLst>
                  <a:ext uri="{FF2B5EF4-FFF2-40B4-BE49-F238E27FC236}">
                    <a16:creationId xmlns:a16="http://schemas.microsoft.com/office/drawing/2014/main" id="{87A421E4-7E29-4D90-B6BD-8835BE510CE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6582561" y="1843088"/>
                <a:ext cx="0" cy="1329349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373770D0-39C3-4E05-8A47-69D6E4CB7265}"/>
                  </a:ext>
                </a:extLst>
              </p:cNvPr>
              <p:cNvSpPr txBox="1"/>
              <p:nvPr/>
            </p:nvSpPr>
            <p:spPr>
              <a:xfrm>
                <a:off x="6496050" y="1690688"/>
                <a:ext cx="8713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rgbClr val="FF0000"/>
                    </a:solidFill>
                  </a:rPr>
                  <a:t>vertical</a:t>
                </a:r>
              </a:p>
            </p:txBody>
          </p:sp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9CF68EC4-39C8-493A-9CE2-8416852F1100}"/>
                  </a:ext>
                </a:extLst>
              </p:cNvPr>
              <p:cNvSpPr txBox="1"/>
              <p:nvPr/>
            </p:nvSpPr>
            <p:spPr>
              <a:xfrm>
                <a:off x="6634163" y="2594692"/>
                <a:ext cx="11268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rgbClr val="FF0000"/>
                    </a:solidFill>
                  </a:rPr>
                  <a:t>horizontal</a:t>
                </a:r>
              </a:p>
            </p:txBody>
          </p:sp>
        </p:grpSp>
      </p:grpSp>
      <p:sp>
        <p:nvSpPr>
          <p:cNvPr id="14" name="ZoneTexte 13">
            <a:extLst>
              <a:ext uri="{FF2B5EF4-FFF2-40B4-BE49-F238E27FC236}">
                <a16:creationId xmlns:a16="http://schemas.microsoft.com/office/drawing/2014/main" id="{9E28636C-C361-42EC-9CCE-CC66EC586AC0}"/>
              </a:ext>
            </a:extLst>
          </p:cNvPr>
          <p:cNvSpPr txBox="1"/>
          <p:nvPr/>
        </p:nvSpPr>
        <p:spPr>
          <a:xfrm>
            <a:off x="1938338" y="5862637"/>
            <a:ext cx="120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Raw image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527FF9B-6BFD-4701-8314-A9E0A60940C7}"/>
              </a:ext>
            </a:extLst>
          </p:cNvPr>
          <p:cNvSpPr txBox="1"/>
          <p:nvPr/>
        </p:nvSpPr>
        <p:spPr>
          <a:xfrm>
            <a:off x="8077201" y="6181725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Image </a:t>
            </a:r>
            <a:r>
              <a:rPr lang="fr-FR" dirty="0" err="1"/>
              <a:t>after</a:t>
            </a:r>
            <a:r>
              <a:rPr lang="fr-FR" dirty="0"/>
              <a:t> rotation</a:t>
            </a:r>
          </a:p>
        </p:txBody>
      </p:sp>
    </p:spTree>
    <p:extLst>
      <p:ext uri="{BB962C8B-B14F-4D97-AF65-F5344CB8AC3E}">
        <p14:creationId xmlns:p14="http://schemas.microsoft.com/office/powerpoint/2010/main" val="4228533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95A422-18DE-46B7-91A9-4F23060D6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Zones de travail</a:t>
            </a: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CA07863E-9682-418C-88CD-ABCB44EC2247}"/>
              </a:ext>
            </a:extLst>
          </p:cNvPr>
          <p:cNvGrpSpPr/>
          <p:nvPr/>
        </p:nvGrpSpPr>
        <p:grpSpPr>
          <a:xfrm>
            <a:off x="4560573" y="319087"/>
            <a:ext cx="7382435" cy="5534026"/>
            <a:chOff x="4560573" y="319087"/>
            <a:chExt cx="7382435" cy="5534026"/>
          </a:xfrm>
        </p:grpSpPr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3DC7AD72-34DC-4EF6-8E02-7240D05B71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60573" y="319087"/>
              <a:ext cx="7382435" cy="5534026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6C454AF-BC7E-48CF-9D19-3D6769B118DD}"/>
                </a:ext>
              </a:extLst>
            </p:cNvPr>
            <p:cNvSpPr/>
            <p:nvPr/>
          </p:nvSpPr>
          <p:spPr>
            <a:xfrm>
              <a:off x="8660675" y="3370215"/>
              <a:ext cx="561703" cy="267790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022A278-142F-4FF7-AD95-ABF3B7F19E1F}"/>
                </a:ext>
              </a:extLst>
            </p:cNvPr>
            <p:cNvSpPr/>
            <p:nvPr/>
          </p:nvSpPr>
          <p:spPr>
            <a:xfrm>
              <a:off x="8660674" y="4998718"/>
              <a:ext cx="561703" cy="267790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7BA3283-9400-44D8-A4E0-0B369540DD65}"/>
                </a:ext>
              </a:extLst>
            </p:cNvPr>
            <p:cNvSpPr/>
            <p:nvPr/>
          </p:nvSpPr>
          <p:spPr>
            <a:xfrm>
              <a:off x="10948852" y="3370215"/>
              <a:ext cx="561703" cy="267790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85ABB08-2D1E-4AA9-8A99-F82C408393BA}"/>
                </a:ext>
              </a:extLst>
            </p:cNvPr>
            <p:cNvSpPr/>
            <p:nvPr/>
          </p:nvSpPr>
          <p:spPr>
            <a:xfrm>
              <a:off x="8673736" y="1767836"/>
              <a:ext cx="561703" cy="267790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A95438D-7B2A-4558-9033-B59C4ED8F295}"/>
                </a:ext>
              </a:extLst>
            </p:cNvPr>
            <p:cNvSpPr/>
            <p:nvPr/>
          </p:nvSpPr>
          <p:spPr>
            <a:xfrm>
              <a:off x="7062650" y="2229391"/>
              <a:ext cx="561703" cy="267790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C008DFA-7E83-4561-9C57-5A2F2A10DFDA}"/>
                </a:ext>
              </a:extLst>
            </p:cNvPr>
            <p:cNvSpPr/>
            <p:nvPr/>
          </p:nvSpPr>
          <p:spPr>
            <a:xfrm>
              <a:off x="6372498" y="3372868"/>
              <a:ext cx="561703" cy="267790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8FDE9EF-3CA0-4729-AB07-A42A437DAC2D}"/>
                </a:ext>
              </a:extLst>
            </p:cNvPr>
            <p:cNvSpPr/>
            <p:nvPr/>
          </p:nvSpPr>
          <p:spPr>
            <a:xfrm>
              <a:off x="8228221" y="3193869"/>
              <a:ext cx="380201" cy="176346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EB89F7-61F0-439F-96BC-3E499951B09F}"/>
                </a:ext>
              </a:extLst>
            </p:cNvPr>
            <p:cNvSpPr/>
            <p:nvPr/>
          </p:nvSpPr>
          <p:spPr>
            <a:xfrm>
              <a:off x="8251790" y="1602515"/>
              <a:ext cx="380201" cy="176346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012F3E2-018E-44A8-BECE-AC14DB31AB9C}"/>
                </a:ext>
              </a:extLst>
            </p:cNvPr>
            <p:cNvSpPr/>
            <p:nvPr/>
          </p:nvSpPr>
          <p:spPr>
            <a:xfrm>
              <a:off x="6646545" y="2058349"/>
              <a:ext cx="380201" cy="176346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F8B3FB9-0669-4E82-8995-585E6A03228C}"/>
                </a:ext>
              </a:extLst>
            </p:cNvPr>
            <p:cNvSpPr/>
            <p:nvPr/>
          </p:nvSpPr>
          <p:spPr>
            <a:xfrm>
              <a:off x="5958147" y="3194481"/>
              <a:ext cx="380201" cy="176346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FB5A53A-3FB0-496C-B8FF-A5E089FB9487}"/>
                </a:ext>
              </a:extLst>
            </p:cNvPr>
            <p:cNvSpPr/>
            <p:nvPr/>
          </p:nvSpPr>
          <p:spPr>
            <a:xfrm>
              <a:off x="8211912" y="4845229"/>
              <a:ext cx="380201" cy="176346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C94A31E-C751-4D9D-A9B9-B288279E0450}"/>
                </a:ext>
              </a:extLst>
            </p:cNvPr>
            <p:cNvSpPr/>
            <p:nvPr/>
          </p:nvSpPr>
          <p:spPr>
            <a:xfrm>
              <a:off x="10510661" y="3206931"/>
              <a:ext cx="380201" cy="176346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215256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36C863-674C-497D-A296-D5103BF9D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Exemple de projection et points de mesures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F692736-28A0-497F-842B-9FE21E87989E}"/>
              </a:ext>
            </a:extLst>
          </p:cNvPr>
          <p:cNvSpPr txBox="1"/>
          <p:nvPr/>
        </p:nvSpPr>
        <p:spPr>
          <a:xfrm>
            <a:off x="1559271" y="6284733"/>
            <a:ext cx="307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Projection verticale groupe 2-1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957420-259F-4B4F-AF74-ADBCE38FBC2B}"/>
              </a:ext>
            </a:extLst>
          </p:cNvPr>
          <p:cNvSpPr txBox="1"/>
          <p:nvPr/>
        </p:nvSpPr>
        <p:spPr>
          <a:xfrm>
            <a:off x="7558232" y="6290344"/>
            <a:ext cx="3874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Projection horizontale demi-groupe 2-1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D90750D-7524-460E-A786-B554CA29D6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7" t="55623" r="36849" b="40074"/>
          <a:stretch/>
        </p:blipFill>
        <p:spPr>
          <a:xfrm>
            <a:off x="776274" y="740652"/>
            <a:ext cx="5180385" cy="2141224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700869-FFF8-453B-B2AE-085104856FF5}"/>
              </a:ext>
            </a:extLst>
          </p:cNvPr>
          <p:cNvSpPr txBox="1"/>
          <p:nvPr/>
        </p:nvSpPr>
        <p:spPr>
          <a:xfrm>
            <a:off x="5891349" y="1274489"/>
            <a:ext cx="1208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groupe 2-1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AFDB6995-28DC-4B06-94AE-2DFBFEF672B0}"/>
              </a:ext>
            </a:extLst>
          </p:cNvPr>
          <p:cNvGrpSpPr/>
          <p:nvPr/>
        </p:nvGrpSpPr>
        <p:grpSpPr>
          <a:xfrm>
            <a:off x="97039" y="2793958"/>
            <a:ext cx="5998961" cy="3490775"/>
            <a:chOff x="97039" y="2793958"/>
            <a:chExt cx="5998961" cy="3490775"/>
          </a:xfrm>
        </p:grpSpPr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0BFAF731-D6EB-4F95-9DC8-EEF3DB4D433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039" y="2793958"/>
              <a:ext cx="5998961" cy="3490775"/>
            </a:xfrm>
            <a:prstGeom prst="rect">
              <a:avLst/>
            </a:prstGeom>
          </p:spPr>
        </p:pic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1E586F27-BB54-4903-AFEE-3905C93470E5}"/>
                </a:ext>
              </a:extLst>
            </p:cNvPr>
            <p:cNvSpPr/>
            <p:nvPr/>
          </p:nvSpPr>
          <p:spPr>
            <a:xfrm>
              <a:off x="2809367" y="5734594"/>
              <a:ext cx="136290" cy="12484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09AE90AD-B9A7-44F2-A347-19E5D9A6D91C}"/>
                </a:ext>
              </a:extLst>
            </p:cNvPr>
            <p:cNvSpPr/>
            <p:nvPr/>
          </p:nvSpPr>
          <p:spPr>
            <a:xfrm>
              <a:off x="1394225" y="5521946"/>
              <a:ext cx="136290" cy="12484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4" name="Connecteur droit avec flèche 13">
              <a:extLst>
                <a:ext uri="{FF2B5EF4-FFF2-40B4-BE49-F238E27FC236}">
                  <a16:creationId xmlns:a16="http://schemas.microsoft.com/office/drawing/2014/main" id="{3CFB0AFA-E959-469D-852B-84F0414B71D1}"/>
                </a:ext>
              </a:extLst>
            </p:cNvPr>
            <p:cNvCxnSpPr/>
            <p:nvPr/>
          </p:nvCxnSpPr>
          <p:spPr>
            <a:xfrm>
              <a:off x="1462370" y="5734594"/>
              <a:ext cx="134699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C9A89CEE-6250-4F8A-890E-8E9311607B02}"/>
                </a:ext>
              </a:extLst>
            </p:cNvPr>
            <p:cNvSpPr txBox="1"/>
            <p:nvPr/>
          </p:nvSpPr>
          <p:spPr>
            <a:xfrm>
              <a:off x="1678502" y="5399703"/>
              <a:ext cx="8963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FF0000"/>
                  </a:solidFill>
                </a:rPr>
                <a:t>4 lignes</a:t>
              </a:r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4324A8EF-E182-4F14-A9B1-47D53540533D}"/>
              </a:ext>
            </a:extLst>
          </p:cNvPr>
          <p:cNvGrpSpPr/>
          <p:nvPr/>
        </p:nvGrpSpPr>
        <p:grpSpPr>
          <a:xfrm>
            <a:off x="6191933" y="2793958"/>
            <a:ext cx="5998961" cy="3490775"/>
            <a:chOff x="6191933" y="2793958"/>
            <a:chExt cx="5998961" cy="3490775"/>
          </a:xfrm>
        </p:grpSpPr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B5F9465A-0BE1-4259-8B43-41A019D496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1933" y="2793958"/>
              <a:ext cx="5998961" cy="3490775"/>
            </a:xfrm>
            <a:prstGeom prst="rect">
              <a:avLst/>
            </a:prstGeom>
          </p:spPr>
        </p:pic>
        <p:sp>
          <p:nvSpPr>
            <p:cNvPr id="16" name="Ellipse 15">
              <a:extLst>
                <a:ext uri="{FF2B5EF4-FFF2-40B4-BE49-F238E27FC236}">
                  <a16:creationId xmlns:a16="http://schemas.microsoft.com/office/drawing/2014/main" id="{4696966E-FEFC-41E7-87ED-0FF2F479587D}"/>
                </a:ext>
              </a:extLst>
            </p:cNvPr>
            <p:cNvSpPr/>
            <p:nvPr/>
          </p:nvSpPr>
          <p:spPr>
            <a:xfrm>
              <a:off x="8247871" y="5706611"/>
              <a:ext cx="136290" cy="12484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08D448EA-43A6-4B92-8600-9B9E0779EF86}"/>
                </a:ext>
              </a:extLst>
            </p:cNvPr>
            <p:cNvSpPr/>
            <p:nvPr/>
          </p:nvSpPr>
          <p:spPr>
            <a:xfrm>
              <a:off x="10462025" y="5047329"/>
              <a:ext cx="136290" cy="12484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8" name="Connecteur droit avec flèche 17">
              <a:extLst>
                <a:ext uri="{FF2B5EF4-FFF2-40B4-BE49-F238E27FC236}">
                  <a16:creationId xmlns:a16="http://schemas.microsoft.com/office/drawing/2014/main" id="{4E95B198-CC42-4A71-B511-5665F381E508}"/>
                </a:ext>
              </a:extLst>
            </p:cNvPr>
            <p:cNvCxnSpPr>
              <a:cxnSpLocks/>
            </p:cNvCxnSpPr>
            <p:nvPr/>
          </p:nvCxnSpPr>
          <p:spPr>
            <a:xfrm>
              <a:off x="8413987" y="5399703"/>
              <a:ext cx="2048038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9FD2427F-1B84-4877-A331-20CE4675F4A8}"/>
                </a:ext>
              </a:extLst>
            </p:cNvPr>
            <p:cNvSpPr txBox="1"/>
            <p:nvPr/>
          </p:nvSpPr>
          <p:spPr>
            <a:xfrm>
              <a:off x="9047518" y="4925086"/>
              <a:ext cx="8963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FF0000"/>
                  </a:solidFill>
                </a:rPr>
                <a:t>4 lignes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2571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060438-7ED3-4B4B-AE51-3D3C48352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Formules utilisées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66B524-5016-438B-B898-F4B4FBFDE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Resolution</a:t>
            </a:r>
            <a:r>
              <a:rPr lang="fr-FR" dirty="0"/>
              <a:t> = </a:t>
            </a:r>
            <a:r>
              <a:rPr lang="fr-FR" dirty="0" err="1"/>
              <a:t>Nb_lignes</a:t>
            </a:r>
            <a:r>
              <a:rPr lang="fr-FR" dirty="0"/>
              <a:t>*</a:t>
            </a:r>
            <a:r>
              <a:rPr lang="fr-FR" dirty="0" err="1"/>
              <a:t>taille_ligne</a:t>
            </a:r>
            <a:r>
              <a:rPr lang="fr-FR" dirty="0"/>
              <a:t>./</a:t>
            </a:r>
            <a:r>
              <a:rPr lang="fr-FR" dirty="0" err="1"/>
              <a:t>Nb_pix</a:t>
            </a:r>
            <a:endParaRPr lang="fr-FR" dirty="0"/>
          </a:p>
          <a:p>
            <a:r>
              <a:rPr lang="fr-FR" dirty="0"/>
              <a:t>Erreur = </a:t>
            </a:r>
            <a:r>
              <a:rPr lang="fr-FR" dirty="0" err="1"/>
              <a:t>Nb_lignes</a:t>
            </a:r>
            <a:r>
              <a:rPr lang="fr-FR" dirty="0"/>
              <a:t>*</a:t>
            </a:r>
            <a:r>
              <a:rPr lang="fr-FR" dirty="0" err="1"/>
              <a:t>taille_ligne</a:t>
            </a:r>
            <a:r>
              <a:rPr lang="fr-FR" dirty="0"/>
              <a:t>./(Nb_pix^2)</a:t>
            </a:r>
          </a:p>
          <a:p>
            <a:r>
              <a:rPr lang="fr-FR" dirty="0" err="1"/>
              <a:t>Resolution</a:t>
            </a:r>
            <a:r>
              <a:rPr lang="fr-FR" dirty="0"/>
              <a:t> moyenne = </a:t>
            </a:r>
            <a:r>
              <a:rPr lang="fr-FR" dirty="0" err="1"/>
              <a:t>mean</a:t>
            </a:r>
            <a:r>
              <a:rPr lang="fr-FR" dirty="0"/>
              <a:t>(</a:t>
            </a:r>
            <a:r>
              <a:rPr lang="fr-FR" dirty="0" err="1"/>
              <a:t>Resolution</a:t>
            </a:r>
            <a:r>
              <a:rPr lang="fr-FR" dirty="0"/>
              <a:t>)</a:t>
            </a:r>
          </a:p>
          <a:p>
            <a:r>
              <a:rPr lang="fr-FR" dirty="0"/>
              <a:t>Erreur moyenne = </a:t>
            </a:r>
            <a:r>
              <a:rPr lang="fr-FR" dirty="0" err="1"/>
              <a:t>mean</a:t>
            </a:r>
            <a:r>
              <a:rPr lang="fr-FR" dirty="0"/>
              <a:t>(Erreur)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Nb_lignes</a:t>
            </a:r>
            <a:r>
              <a:rPr lang="fr-FR" dirty="0"/>
              <a:t> = nombre de lignes considérées</a:t>
            </a:r>
          </a:p>
          <a:p>
            <a:pPr marL="0" indent="0">
              <a:buNone/>
            </a:pPr>
            <a:r>
              <a:rPr lang="fr-FR" dirty="0" err="1"/>
              <a:t>Nb_pix</a:t>
            </a:r>
            <a:r>
              <a:rPr lang="fr-FR" dirty="0"/>
              <a:t> = nombre de pixels représentants les lignes considérées</a:t>
            </a:r>
          </a:p>
          <a:p>
            <a:pPr marL="0" indent="0">
              <a:buNone/>
            </a:pPr>
            <a:r>
              <a:rPr lang="fr-FR" dirty="0" err="1"/>
              <a:t>Taille_ligne</a:t>
            </a:r>
            <a:r>
              <a:rPr lang="fr-FR" dirty="0"/>
              <a:t> = taille réelle d’une ligne </a:t>
            </a:r>
          </a:p>
        </p:txBody>
      </p:sp>
    </p:spTree>
    <p:extLst>
      <p:ext uri="{BB962C8B-B14F-4D97-AF65-F5344CB8AC3E}">
        <p14:creationId xmlns:p14="http://schemas.microsoft.com/office/powerpoint/2010/main" val="4149643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12301-92C6-417F-8598-ABD8038A8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Résultats brutes lignes verticales (résolution horizontale)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DE10325-7CFD-4EF2-9719-47ED9722AF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Groupe 2-1 (1 ligne = 125 </a:t>
            </a:r>
            <a:r>
              <a:rPr lang="fr-FR" dirty="0" err="1"/>
              <a:t>um</a:t>
            </a:r>
            <a:r>
              <a:rPr lang="fr-FR" dirty="0"/>
              <a:t>)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8F20B27-2222-4B39-B368-669979118B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14pixels pour 4 lignes</a:t>
            </a:r>
          </a:p>
          <a:p>
            <a:r>
              <a:rPr lang="fr-FR" dirty="0"/>
              <a:t>14pixels pour 4 lignes</a:t>
            </a:r>
          </a:p>
          <a:p>
            <a:r>
              <a:rPr lang="fr-FR" dirty="0"/>
              <a:t>14pixels pour 4 lignes</a:t>
            </a:r>
          </a:p>
          <a:p>
            <a:r>
              <a:rPr lang="fr-FR" dirty="0"/>
              <a:t>14pixels pour 4 lignes</a:t>
            </a:r>
          </a:p>
          <a:p>
            <a:r>
              <a:rPr lang="fr-FR" dirty="0"/>
              <a:t>13pixels pour 4 lignes</a:t>
            </a:r>
          </a:p>
          <a:p>
            <a:r>
              <a:rPr lang="fr-FR" dirty="0"/>
              <a:t>14pixels pour 4 lignes</a:t>
            </a:r>
          </a:p>
          <a:p>
            <a:r>
              <a:rPr lang="fr-FR" dirty="0"/>
              <a:t>Résolution moyenne : 36 </a:t>
            </a:r>
            <a:r>
              <a:rPr lang="fr-FR" dirty="0" err="1"/>
              <a:t>um</a:t>
            </a:r>
            <a:r>
              <a:rPr lang="fr-FR" dirty="0"/>
              <a:t>/</a:t>
            </a:r>
            <a:r>
              <a:rPr lang="fr-FR" dirty="0" err="1"/>
              <a:t>pix</a:t>
            </a:r>
            <a:endParaRPr lang="fr-FR" dirty="0"/>
          </a:p>
          <a:p>
            <a:r>
              <a:rPr lang="fr-FR" dirty="0"/>
              <a:t>Erreur moyenne : 2,6 </a:t>
            </a:r>
            <a:r>
              <a:rPr lang="fr-FR" dirty="0" err="1"/>
              <a:t>um</a:t>
            </a:r>
            <a:r>
              <a:rPr lang="fr-FR" dirty="0"/>
              <a:t>/</a:t>
            </a:r>
            <a:r>
              <a:rPr lang="fr-FR" dirty="0" err="1"/>
              <a:t>pix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6F4509F-6D8F-4F59-8A35-92C65BF4D4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Groupe 2-4 (1 ligne = 88,39 </a:t>
            </a:r>
            <a:r>
              <a:rPr lang="fr-FR" dirty="0" err="1"/>
              <a:t>um</a:t>
            </a:r>
            <a:r>
              <a:rPr lang="fr-FR" dirty="0"/>
              <a:t>)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7D289054-DBCD-4191-8310-780393F1913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9pixels pour 4 lignes</a:t>
            </a:r>
          </a:p>
          <a:p>
            <a:r>
              <a:rPr lang="fr-FR" dirty="0"/>
              <a:t>10pixels pour 4 lignes</a:t>
            </a:r>
          </a:p>
          <a:p>
            <a:r>
              <a:rPr lang="fr-FR" dirty="0"/>
              <a:t>10pixels pour 4 lignes</a:t>
            </a:r>
          </a:p>
          <a:p>
            <a:r>
              <a:rPr lang="fr-FR" dirty="0"/>
              <a:t>10pixels pour 4 lignes</a:t>
            </a:r>
          </a:p>
          <a:p>
            <a:r>
              <a:rPr lang="fr-FR" dirty="0"/>
              <a:t>10pixels pour 4 lignes</a:t>
            </a:r>
          </a:p>
          <a:p>
            <a:r>
              <a:rPr lang="fr-FR" dirty="0"/>
              <a:t>10pixels pour 4 lignes</a:t>
            </a:r>
          </a:p>
          <a:p>
            <a:r>
              <a:rPr lang="fr-FR" dirty="0"/>
              <a:t>Résolution moyenne : 36 </a:t>
            </a:r>
            <a:r>
              <a:rPr lang="fr-FR" dirty="0" err="1"/>
              <a:t>um</a:t>
            </a:r>
            <a:r>
              <a:rPr lang="fr-FR" dirty="0"/>
              <a:t>/</a:t>
            </a:r>
            <a:r>
              <a:rPr lang="fr-FR" dirty="0" err="1"/>
              <a:t>pix</a:t>
            </a:r>
            <a:endParaRPr lang="fr-FR" dirty="0"/>
          </a:p>
          <a:p>
            <a:r>
              <a:rPr lang="fr-FR" dirty="0"/>
              <a:t>Erreur moyenne : 3,7 </a:t>
            </a:r>
            <a:r>
              <a:rPr lang="fr-FR" dirty="0" err="1"/>
              <a:t>um</a:t>
            </a:r>
            <a:r>
              <a:rPr lang="fr-FR" dirty="0"/>
              <a:t>/</a:t>
            </a:r>
            <a:r>
              <a:rPr lang="fr-FR" dirty="0" err="1"/>
              <a:t>pix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2283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12301-92C6-417F-8598-ABD8038A8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Résultats brutes lignes horizontales (résolution verticale)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DE10325-7CFD-4EF2-9719-47ED9722AF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Groupe 2-1 (1 ligne = 125 </a:t>
            </a:r>
            <a:r>
              <a:rPr lang="fr-FR" dirty="0" err="1"/>
              <a:t>um</a:t>
            </a:r>
            <a:r>
              <a:rPr lang="fr-FR" dirty="0"/>
              <a:t>)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8F20B27-2222-4B39-B368-669979118B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9pixels pour 4 lignes</a:t>
            </a:r>
          </a:p>
          <a:p>
            <a:r>
              <a:rPr lang="fr-FR" dirty="0"/>
              <a:t>10pixels pour 4 lignes</a:t>
            </a:r>
          </a:p>
          <a:p>
            <a:r>
              <a:rPr lang="fr-FR" dirty="0"/>
              <a:t>9pixels pour 4 lignes</a:t>
            </a:r>
          </a:p>
          <a:p>
            <a:r>
              <a:rPr lang="fr-FR" dirty="0"/>
              <a:t>10pixels pour 4 lignes</a:t>
            </a:r>
          </a:p>
          <a:p>
            <a:r>
              <a:rPr lang="fr-FR" dirty="0"/>
              <a:t>9pixels pour 4 lignes</a:t>
            </a:r>
          </a:p>
          <a:p>
            <a:r>
              <a:rPr lang="fr-FR" dirty="0"/>
              <a:t>10pixels pour 4 lignes</a:t>
            </a:r>
          </a:p>
          <a:p>
            <a:r>
              <a:rPr lang="fr-FR" dirty="0"/>
              <a:t>Résolution moyenne : 52,8 </a:t>
            </a:r>
            <a:r>
              <a:rPr lang="fr-FR" dirty="0" err="1"/>
              <a:t>um</a:t>
            </a:r>
            <a:r>
              <a:rPr lang="fr-FR" dirty="0"/>
              <a:t>/</a:t>
            </a:r>
            <a:r>
              <a:rPr lang="fr-FR" dirty="0" err="1"/>
              <a:t>pix</a:t>
            </a:r>
            <a:endParaRPr lang="fr-FR" dirty="0"/>
          </a:p>
          <a:p>
            <a:r>
              <a:rPr lang="fr-FR" dirty="0"/>
              <a:t>Erreur moyenne : 5,6 </a:t>
            </a:r>
            <a:r>
              <a:rPr lang="fr-FR" dirty="0" err="1"/>
              <a:t>um</a:t>
            </a:r>
            <a:r>
              <a:rPr lang="fr-FR" dirty="0"/>
              <a:t>/</a:t>
            </a:r>
            <a:r>
              <a:rPr lang="fr-FR" dirty="0" err="1"/>
              <a:t>pix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6F4509F-6D8F-4F59-8A35-92C65BF4D4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Groupe 2-4 (1 ligne = 88,39 </a:t>
            </a:r>
            <a:r>
              <a:rPr lang="fr-FR" dirty="0" err="1"/>
              <a:t>um</a:t>
            </a:r>
            <a:r>
              <a:rPr lang="fr-FR" dirty="0"/>
              <a:t>)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7D289054-DBCD-4191-8310-780393F1913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7pixels pour 4 lignes</a:t>
            </a:r>
          </a:p>
          <a:p>
            <a:r>
              <a:rPr lang="fr-FR" dirty="0"/>
              <a:t>7pixels pour 4 lignes</a:t>
            </a:r>
          </a:p>
          <a:p>
            <a:r>
              <a:rPr lang="fr-FR" dirty="0"/>
              <a:t>7pixels pour 4 lignes</a:t>
            </a:r>
          </a:p>
          <a:p>
            <a:r>
              <a:rPr lang="fr-FR" dirty="0"/>
              <a:t>7pixels pour 4 lignes</a:t>
            </a:r>
          </a:p>
          <a:p>
            <a:r>
              <a:rPr lang="fr-FR" dirty="0"/>
              <a:t>7pixels pour 4 lignes</a:t>
            </a:r>
          </a:p>
          <a:p>
            <a:r>
              <a:rPr lang="fr-FR" dirty="0"/>
              <a:t>8pixels pour 4 lignes</a:t>
            </a:r>
          </a:p>
          <a:p>
            <a:r>
              <a:rPr lang="fr-FR" dirty="0"/>
              <a:t>Résolution moyenne : 49,5 </a:t>
            </a:r>
            <a:r>
              <a:rPr lang="fr-FR" dirty="0" err="1"/>
              <a:t>um</a:t>
            </a:r>
            <a:r>
              <a:rPr lang="fr-FR" dirty="0"/>
              <a:t>/</a:t>
            </a:r>
            <a:r>
              <a:rPr lang="fr-FR" dirty="0" err="1"/>
              <a:t>pix</a:t>
            </a:r>
            <a:endParaRPr lang="fr-FR" dirty="0"/>
          </a:p>
          <a:p>
            <a:r>
              <a:rPr lang="fr-FR" dirty="0"/>
              <a:t>Erreur moyenne : 6,9 </a:t>
            </a:r>
            <a:r>
              <a:rPr lang="fr-FR" dirty="0" err="1"/>
              <a:t>um</a:t>
            </a:r>
            <a:r>
              <a:rPr lang="fr-FR" dirty="0"/>
              <a:t>/</a:t>
            </a:r>
            <a:r>
              <a:rPr lang="fr-FR" dirty="0" err="1"/>
              <a:t>pix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8733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9E99BF73-4051-41C7-99E8-F7A2CAF0F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Considération résolution verticale/horizontale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Espace réservé du contenu 7">
                <a:extLst>
                  <a:ext uri="{FF2B5EF4-FFF2-40B4-BE49-F238E27FC236}">
                    <a16:creationId xmlns:a16="http://schemas.microsoft.com/office/drawing/2014/main" id="{B62F6390-DC59-46E9-B105-9C5F5818AE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894806"/>
                <a:ext cx="10515600" cy="5282157"/>
              </a:xfrm>
            </p:spPr>
            <p:txBody>
              <a:bodyPr/>
              <a:lstStyle/>
              <a:p>
                <a:r>
                  <a:rPr lang="fr-FR" dirty="0"/>
                  <a:t>Angle de 45° :</a:t>
                </a:r>
              </a:p>
              <a:p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𝑐𝑎𝑚</m:t>
                        </m:r>
                      </m:sub>
                    </m:sSub>
                    <m:r>
                      <a:rPr lang="fr-F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𝑠𝑐𝑟𝑒𝑒𝑛</m:t>
                            </m:r>
                          </m:sub>
                        </m:sSub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√2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</m:sub>
                        </m:sSub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√2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√2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sub>
                    </m:sSub>
                  </m:oMath>
                </a14:m>
                <a:endParaRPr lang="fr-FR" dirty="0"/>
              </a:p>
              <a:p>
                <a:endParaRPr lang="fr-FR" dirty="0"/>
              </a:p>
              <a:p>
                <a:pPr marL="0" indent="0">
                  <a:buNone/>
                </a:pPr>
                <a:r>
                  <a:rPr lang="fr-FR" dirty="0">
                    <a:sym typeface="Wingdings" panose="05000000000000000000" pitchFamily="2" charset="2"/>
                  </a:rPr>
                  <a:t>Il faut donc diviser la résolution verticale par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√2</m:t>
                    </m:r>
                  </m:oMath>
                </a14:m>
                <a:r>
                  <a:rPr lang="fr-FR" dirty="0"/>
                  <a:t> pour avoir la résolution sur le faisceau d’électron</a:t>
                </a:r>
              </a:p>
            </p:txBody>
          </p:sp>
        </mc:Choice>
        <mc:Fallback>
          <p:sp>
            <p:nvSpPr>
              <p:cNvPr id="8" name="Espace réservé du contenu 7">
                <a:extLst>
                  <a:ext uri="{FF2B5EF4-FFF2-40B4-BE49-F238E27FC236}">
                    <a16:creationId xmlns:a16="http://schemas.microsoft.com/office/drawing/2014/main" id="{B62F6390-DC59-46E9-B105-9C5F5818AE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94806"/>
                <a:ext cx="10515600" cy="5282157"/>
              </a:xfrm>
              <a:blipFill>
                <a:blip r:embed="rId2"/>
                <a:stretch>
                  <a:fillRect l="-1217" t="-1963" b="-207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Groupe 30">
            <a:extLst>
              <a:ext uri="{FF2B5EF4-FFF2-40B4-BE49-F238E27FC236}">
                <a16:creationId xmlns:a16="http://schemas.microsoft.com/office/drawing/2014/main" id="{4BEFDAC4-CE98-491E-B4DD-084B4CAA9047}"/>
              </a:ext>
            </a:extLst>
          </p:cNvPr>
          <p:cNvGrpSpPr/>
          <p:nvPr/>
        </p:nvGrpSpPr>
        <p:grpSpPr>
          <a:xfrm>
            <a:off x="1116873" y="1765122"/>
            <a:ext cx="5194117" cy="1775340"/>
            <a:chOff x="1116873" y="1765122"/>
            <a:chExt cx="5194117" cy="1775340"/>
          </a:xfrm>
        </p:grpSpPr>
        <p:cxnSp>
          <p:nvCxnSpPr>
            <p:cNvPr id="10" name="Connecteur droit avec flèche 9">
              <a:extLst>
                <a:ext uri="{FF2B5EF4-FFF2-40B4-BE49-F238E27FC236}">
                  <a16:creationId xmlns:a16="http://schemas.microsoft.com/office/drawing/2014/main" id="{FE859CB1-84C5-404B-8702-3F34DD44B253}"/>
                </a:ext>
              </a:extLst>
            </p:cNvPr>
            <p:cNvCxnSpPr/>
            <p:nvPr/>
          </p:nvCxnSpPr>
          <p:spPr>
            <a:xfrm>
              <a:off x="1116873" y="2070463"/>
              <a:ext cx="3960000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>
              <a:extLst>
                <a:ext uri="{FF2B5EF4-FFF2-40B4-BE49-F238E27FC236}">
                  <a16:creationId xmlns:a16="http://schemas.microsoft.com/office/drawing/2014/main" id="{1A30C89B-A3D3-49DC-BBDB-8DB98C28F4F2}"/>
                </a:ext>
              </a:extLst>
            </p:cNvPr>
            <p:cNvCxnSpPr/>
            <p:nvPr/>
          </p:nvCxnSpPr>
          <p:spPr>
            <a:xfrm>
              <a:off x="1116873" y="2457994"/>
              <a:ext cx="4356000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9808D668-2822-47D8-8B98-F95D96B70744}"/>
                </a:ext>
              </a:extLst>
            </p:cNvPr>
            <p:cNvSpPr txBox="1"/>
            <p:nvPr/>
          </p:nvSpPr>
          <p:spPr>
            <a:xfrm>
              <a:off x="1226268" y="2070463"/>
              <a:ext cx="9525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e- </a:t>
              </a:r>
              <a:r>
                <a:rPr lang="fr-FR" dirty="0" err="1"/>
                <a:t>beam</a:t>
              </a:r>
              <a:endParaRPr lang="fr-FR" dirty="0"/>
            </a:p>
          </p:txBody>
        </p: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761D64BD-6248-4C2F-AC4F-8DC309EF7CDC}"/>
                </a:ext>
              </a:extLst>
            </p:cNvPr>
            <p:cNvCxnSpPr>
              <a:cxnSpLocks/>
            </p:cNvCxnSpPr>
            <p:nvPr/>
          </p:nvCxnSpPr>
          <p:spPr>
            <a:xfrm rot="-2700000">
              <a:off x="5316904" y="1765122"/>
              <a:ext cx="0" cy="98001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>
              <a:extLst>
                <a:ext uri="{FF2B5EF4-FFF2-40B4-BE49-F238E27FC236}">
                  <a16:creationId xmlns:a16="http://schemas.microsoft.com/office/drawing/2014/main" id="{952D7952-7D29-4D79-9CB4-0D752B133F24}"/>
                </a:ext>
              </a:extLst>
            </p:cNvPr>
            <p:cNvCxnSpPr>
              <a:cxnSpLocks/>
            </p:cNvCxnSpPr>
            <p:nvPr/>
          </p:nvCxnSpPr>
          <p:spPr>
            <a:xfrm>
              <a:off x="4193177" y="2070463"/>
              <a:ext cx="0" cy="38753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ZoneTexte 18">
                  <a:extLst>
                    <a:ext uri="{FF2B5EF4-FFF2-40B4-BE49-F238E27FC236}">
                      <a16:creationId xmlns:a16="http://schemas.microsoft.com/office/drawing/2014/main" id="{4364AB35-0543-48DA-82B2-A604D329A8E8}"/>
                    </a:ext>
                  </a:extLst>
                </p:cNvPr>
                <p:cNvSpPr txBox="1"/>
                <p:nvPr/>
              </p:nvSpPr>
              <p:spPr>
                <a:xfrm>
                  <a:off x="3434891" y="2047620"/>
                  <a:ext cx="68710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</m:oMath>
                  </a14:m>
                  <a:r>
                    <a:rPr lang="fr-FR" dirty="0"/>
                    <a:t> </a:t>
                  </a:r>
                </a:p>
              </p:txBody>
            </p:sp>
          </mc:Choice>
          <mc:Fallback>
            <p:sp>
              <p:nvSpPr>
                <p:cNvPr id="19" name="ZoneTexte 18">
                  <a:extLst>
                    <a:ext uri="{FF2B5EF4-FFF2-40B4-BE49-F238E27FC236}">
                      <a16:creationId xmlns:a16="http://schemas.microsoft.com/office/drawing/2014/main" id="{4364AB35-0543-48DA-82B2-A604D329A8E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34891" y="2047620"/>
                  <a:ext cx="68710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Connecteur droit avec flèche 19">
              <a:extLst>
                <a:ext uri="{FF2B5EF4-FFF2-40B4-BE49-F238E27FC236}">
                  <a16:creationId xmlns:a16="http://schemas.microsoft.com/office/drawing/2014/main" id="{0E25ECF8-4F3D-4502-A283-FEF18E0CC011}"/>
                </a:ext>
              </a:extLst>
            </p:cNvPr>
            <p:cNvCxnSpPr>
              <a:cxnSpLocks/>
            </p:cNvCxnSpPr>
            <p:nvPr/>
          </p:nvCxnSpPr>
          <p:spPr>
            <a:xfrm>
              <a:off x="5173949" y="1997078"/>
              <a:ext cx="408324" cy="436534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ZoneTexte 20">
                  <a:extLst>
                    <a:ext uri="{FF2B5EF4-FFF2-40B4-BE49-F238E27FC236}">
                      <a16:creationId xmlns:a16="http://schemas.microsoft.com/office/drawing/2014/main" id="{227C94C2-4259-439E-9A57-639ECD6ABBC9}"/>
                    </a:ext>
                  </a:extLst>
                </p:cNvPr>
                <p:cNvSpPr txBox="1"/>
                <p:nvPr/>
              </p:nvSpPr>
              <p:spPr>
                <a:xfrm>
                  <a:off x="5623888" y="1914713"/>
                  <a:ext cx="68710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𝑠𝑐𝑟𝑒𝑒𝑛</m:t>
                          </m:r>
                        </m:sub>
                      </m:sSub>
                    </m:oMath>
                  </a14:m>
                  <a:r>
                    <a:rPr lang="fr-FR" dirty="0"/>
                    <a:t> </a:t>
                  </a:r>
                </a:p>
              </p:txBody>
            </p:sp>
          </mc:Choice>
          <mc:Fallback>
            <p:sp>
              <p:nvSpPr>
                <p:cNvPr id="21" name="ZoneTexte 20">
                  <a:extLst>
                    <a:ext uri="{FF2B5EF4-FFF2-40B4-BE49-F238E27FC236}">
                      <a16:creationId xmlns:a16="http://schemas.microsoft.com/office/drawing/2014/main" id="{227C94C2-4259-439E-9A57-639ECD6ABB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23888" y="1914713"/>
                  <a:ext cx="687102" cy="369332"/>
                </a:xfrm>
                <a:prstGeom prst="rect">
                  <a:avLst/>
                </a:prstGeom>
                <a:blipFill>
                  <a:blip r:embed="rId4"/>
                  <a:stretch>
                    <a:fillRect r="-39286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Connecteur droit avec flèche 22">
              <a:extLst>
                <a:ext uri="{FF2B5EF4-FFF2-40B4-BE49-F238E27FC236}">
                  <a16:creationId xmlns:a16="http://schemas.microsoft.com/office/drawing/2014/main" id="{989D08FA-90D8-4E3B-85F2-99FEBB2345E1}"/>
                </a:ext>
              </a:extLst>
            </p:cNvPr>
            <p:cNvCxnSpPr>
              <a:cxnSpLocks/>
            </p:cNvCxnSpPr>
            <p:nvPr/>
          </p:nvCxnSpPr>
          <p:spPr>
            <a:xfrm>
              <a:off x="5088277" y="2047620"/>
              <a:ext cx="0" cy="1172374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>
              <a:extLst>
                <a:ext uri="{FF2B5EF4-FFF2-40B4-BE49-F238E27FC236}">
                  <a16:creationId xmlns:a16="http://schemas.microsoft.com/office/drawing/2014/main" id="{2BE724AF-7432-4740-87CD-FEAE4C1E32F3}"/>
                </a:ext>
              </a:extLst>
            </p:cNvPr>
            <p:cNvCxnSpPr>
              <a:cxnSpLocks/>
            </p:cNvCxnSpPr>
            <p:nvPr/>
          </p:nvCxnSpPr>
          <p:spPr>
            <a:xfrm>
              <a:off x="5472873" y="2416952"/>
              <a:ext cx="0" cy="803042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>
              <a:extLst>
                <a:ext uri="{FF2B5EF4-FFF2-40B4-BE49-F238E27FC236}">
                  <a16:creationId xmlns:a16="http://schemas.microsoft.com/office/drawing/2014/main" id="{A1B9599E-EB27-4114-89E6-D6D6DDE3E19E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5282043" y="2717038"/>
              <a:ext cx="0" cy="38753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ZoneTexte 28">
                  <a:extLst>
                    <a:ext uri="{FF2B5EF4-FFF2-40B4-BE49-F238E27FC236}">
                      <a16:creationId xmlns:a16="http://schemas.microsoft.com/office/drawing/2014/main" id="{5D1AFC1D-D629-409F-BDEE-05D7D0B80424}"/>
                    </a:ext>
                  </a:extLst>
                </p:cNvPr>
                <p:cNvSpPr txBox="1"/>
                <p:nvPr/>
              </p:nvSpPr>
              <p:spPr>
                <a:xfrm>
                  <a:off x="5468941" y="2703919"/>
                  <a:ext cx="68710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𝑐𝑎𝑚</m:t>
                          </m:r>
                        </m:sub>
                      </m:sSub>
                    </m:oMath>
                  </a14:m>
                  <a:r>
                    <a:rPr lang="fr-FR" dirty="0"/>
                    <a:t> </a:t>
                  </a:r>
                </a:p>
              </p:txBody>
            </p:sp>
          </mc:Choice>
          <mc:Fallback>
            <p:sp>
              <p:nvSpPr>
                <p:cNvPr id="29" name="ZoneTexte 28">
                  <a:extLst>
                    <a:ext uri="{FF2B5EF4-FFF2-40B4-BE49-F238E27FC236}">
                      <a16:creationId xmlns:a16="http://schemas.microsoft.com/office/drawing/2014/main" id="{5D1AFC1D-D629-409F-BDEE-05D7D0B804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68941" y="2703919"/>
                  <a:ext cx="687102" cy="369332"/>
                </a:xfrm>
                <a:prstGeom prst="rect">
                  <a:avLst/>
                </a:prstGeom>
                <a:blipFill>
                  <a:blip r:embed="rId5"/>
                  <a:stretch>
                    <a:fillRect r="-10619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06F9D1C2-10CF-44A2-B07B-F113BF056833}"/>
                </a:ext>
              </a:extLst>
            </p:cNvPr>
            <p:cNvSpPr txBox="1"/>
            <p:nvPr/>
          </p:nvSpPr>
          <p:spPr>
            <a:xfrm>
              <a:off x="4859987" y="3171130"/>
              <a:ext cx="876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camera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2082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F2F98F-8352-4BF9-BF60-53DC5F989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Résolutions finales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9E71EC1-D171-4B96-8C50-C0B81A5E53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Résolution verticale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Espace réservé du contenu 4">
                <a:extLst>
                  <a:ext uri="{FF2B5EF4-FFF2-40B4-BE49-F238E27FC236}">
                    <a16:creationId xmlns:a16="http://schemas.microsoft.com/office/drawing/2014/main" id="{3E4BD722-FF3E-4137-87D5-DB9BAE2FB579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i="1" dirty="0" smtClean="0"/>
                      <m:t>52,8</m:t>
                    </m:r>
                    <m:r>
                      <m:rPr>
                        <m:nor/>
                      </m:rPr>
                      <a:rPr lang="fr-FR" b="0" i="1" dirty="0" smtClean="0"/>
                      <m:t> 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±5,6 </m:t>
                    </m:r>
                    <m:r>
                      <a:rPr lang="el-GR" b="0" i="1" dirty="0" smtClean="0">
                        <a:ea typeface="Cambria Math" panose="02040503050406030204" pitchFamily="18" charset="0"/>
                      </a:rPr>
                      <m:t>𝜇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fr-FR" i="1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i="1" dirty="0"/>
                      <m:t>4</m:t>
                    </m:r>
                    <m:r>
                      <m:rPr>
                        <m:nor/>
                      </m:rPr>
                      <a:rPr lang="fr-FR" b="0" i="1" dirty="0" smtClean="0"/>
                      <m:t>9,5</m:t>
                    </m:r>
                    <m:r>
                      <m:rPr>
                        <m:nor/>
                      </m:rPr>
                      <a:rPr lang="fr-FR" b="0" i="1" dirty="0" smtClean="0"/>
                      <m:t> 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±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6,5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 </m:t>
                    </m:r>
                    <m:r>
                      <a:rPr lang="el-GR" b="0" i="1" dirty="0" smtClean="0">
                        <a:ea typeface="Cambria Math" panose="02040503050406030204" pitchFamily="18" charset="0"/>
                      </a:rPr>
                      <m:t>𝜇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fr-FR" i="1" dirty="0"/>
              </a:p>
              <a:p>
                <a:pPr marL="0" indent="0">
                  <a:buNone/>
                </a:pPr>
                <a:endParaRPr lang="fr-FR" i="1" dirty="0"/>
              </a:p>
              <a:p>
                <a:pPr marL="0" indent="0">
                  <a:buNone/>
                </a:pPr>
                <a:r>
                  <a:rPr lang="fr-FR" dirty="0"/>
                  <a:t>Après correction de l’angle :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b="0" i="1" dirty="0" smtClean="0"/>
                      <m:t>37 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±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4,0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 </m:t>
                    </m:r>
                    <m:r>
                      <a:rPr lang="el-GR" b="0" i="1" dirty="0" smtClean="0">
                        <a:ea typeface="Cambria Math" panose="02040503050406030204" pitchFamily="18" charset="0"/>
                      </a:rPr>
                      <m:t>𝜇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fr-FR" i="1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i="1" dirty="0" smtClean="0"/>
                      <m:t>3</m:t>
                    </m:r>
                    <m:r>
                      <m:rPr>
                        <m:nor/>
                      </m:rPr>
                      <a:rPr lang="fr-FR" b="0" i="1" dirty="0" smtClean="0"/>
                      <m:t>5</m:t>
                    </m:r>
                    <m:r>
                      <m:rPr>
                        <m:nor/>
                      </m:rPr>
                      <a:rPr lang="fr-FR" b="0" i="1" dirty="0" smtClean="0"/>
                      <m:t> 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±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4,6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 </m:t>
                    </m:r>
                    <m:r>
                      <a:rPr lang="el-GR" b="0" i="1" dirty="0" smtClean="0">
                        <a:ea typeface="Cambria Math" panose="02040503050406030204" pitchFamily="18" charset="0"/>
                      </a:rPr>
                      <m:t>𝜇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fr-FR" i="1" dirty="0"/>
              </a:p>
            </p:txBody>
          </p:sp>
        </mc:Choice>
        <mc:Fallback>
          <p:sp>
            <p:nvSpPr>
              <p:cNvPr id="5" name="Espace réservé du contenu 4">
                <a:extLst>
                  <a:ext uri="{FF2B5EF4-FFF2-40B4-BE49-F238E27FC236}">
                    <a16:creationId xmlns:a16="http://schemas.microsoft.com/office/drawing/2014/main" id="{3E4BD722-FF3E-4137-87D5-DB9BAE2FB57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24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B6C4C75-0E01-4E37-9F20-507E1FAFC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Résolution horizontale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Espace réservé du contenu 6">
                <a:extLst>
                  <a:ext uri="{FF2B5EF4-FFF2-40B4-BE49-F238E27FC236}">
                    <a16:creationId xmlns:a16="http://schemas.microsoft.com/office/drawing/2014/main" id="{15A71F8E-E069-4F80-ACD6-5292E040961C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i="1" dirty="0" smtClean="0"/>
                      <m:t>3</m:t>
                    </m:r>
                    <m:r>
                      <m:rPr>
                        <m:nor/>
                      </m:rPr>
                      <a:rPr lang="fr-FR" b="0" i="1" dirty="0" smtClean="0"/>
                      <m:t>6</m:t>
                    </m:r>
                    <m:r>
                      <m:rPr>
                        <m:nor/>
                      </m:rPr>
                      <a:rPr lang="fr-FR" b="0" i="1" dirty="0" smtClean="0"/>
                      <m:t> 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±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2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,6 </m:t>
                    </m:r>
                    <m:r>
                      <a:rPr lang="el-GR" b="0" i="1" dirty="0" smtClean="0">
                        <a:ea typeface="Cambria Math" panose="02040503050406030204" pitchFamily="18" charset="0"/>
                      </a:rPr>
                      <m:t>𝜇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fr-FR" i="1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i="1" dirty="0" smtClean="0"/>
                      <m:t>3</m:t>
                    </m:r>
                    <m:r>
                      <m:rPr>
                        <m:nor/>
                      </m:rPr>
                      <a:rPr lang="fr-FR" b="0" i="1" dirty="0" smtClean="0"/>
                      <m:t>6</m:t>
                    </m:r>
                    <m:r>
                      <m:rPr>
                        <m:nor/>
                      </m:rPr>
                      <a:rPr lang="fr-FR" b="0" i="1" dirty="0" smtClean="0"/>
                      <m:t> 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±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3,7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 </m:t>
                    </m:r>
                    <m:r>
                      <a:rPr lang="el-GR" b="0" i="1" dirty="0" smtClean="0">
                        <a:ea typeface="Cambria Math" panose="02040503050406030204" pitchFamily="18" charset="0"/>
                      </a:rPr>
                      <m:t>𝜇</m:t>
                    </m:r>
                    <m:r>
                      <a:rPr lang="fr-FR" b="0" i="1" dirty="0" smtClean="0"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fr-FR" i="1" dirty="0"/>
              </a:p>
            </p:txBody>
          </p:sp>
        </mc:Choice>
        <mc:Fallback>
          <p:sp>
            <p:nvSpPr>
              <p:cNvPr id="7" name="Espace réservé du contenu 6">
                <a:extLst>
                  <a:ext uri="{FF2B5EF4-FFF2-40B4-BE49-F238E27FC236}">
                    <a16:creationId xmlns:a16="http://schemas.microsoft.com/office/drawing/2014/main" id="{15A71F8E-E069-4F80-ACD6-5292E04096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7856FDC-8527-424E-89CD-65B0BF68E5CC}"/>
                  </a:ext>
                </a:extLst>
              </p:cNvPr>
              <p:cNvSpPr txBox="1"/>
              <p:nvPr/>
            </p:nvSpPr>
            <p:spPr>
              <a:xfrm>
                <a:off x="6019801" y="4745786"/>
                <a:ext cx="610688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dirty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 La résolution finale est donc uniforme sur l’image et dans les deux directions :</a:t>
                </a:r>
              </a:p>
              <a:p>
                <a:r>
                  <a:rPr lang="fr-FR" sz="2400" dirty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sz="2400" i="1" dirty="0" smtClean="0">
                        <a:solidFill>
                          <a:srgbClr val="FF0000"/>
                        </a:solidFill>
                      </a:rPr>
                      <m:t>3</m:t>
                    </m:r>
                    <m:r>
                      <m:rPr>
                        <m:nor/>
                      </m:rPr>
                      <a:rPr lang="fr-FR" sz="2400" b="0" i="1" dirty="0" smtClean="0">
                        <a:solidFill>
                          <a:srgbClr val="FF0000"/>
                        </a:solidFill>
                      </a:rPr>
                      <m:t>6 </m:t>
                    </m:r>
                    <m:r>
                      <a:rPr lang="fr-FR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fr-FR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l-GR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fr-FR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fr-FR" sz="2400" i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7856FDC-8527-424E-89CD-65B0BF68E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1" y="4745786"/>
                <a:ext cx="6106886" cy="1200329"/>
              </a:xfrm>
              <a:prstGeom prst="rect">
                <a:avLst/>
              </a:prstGeom>
              <a:blipFill>
                <a:blip r:embed="rId4"/>
                <a:stretch>
                  <a:fillRect l="-1598" t="-4592" b="-30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94794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428</Words>
  <Application>Microsoft Office PowerPoint</Application>
  <PresentationFormat>Grand écran</PresentationFormat>
  <Paragraphs>89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Wingdings</vt:lpstr>
      <vt:lpstr>Thème Office</vt:lpstr>
      <vt:lpstr>Calibration camera SST-02</vt:lpstr>
      <vt:lpstr>Raw image –&gt; rotation (bicubic)</vt:lpstr>
      <vt:lpstr>Zones de travail</vt:lpstr>
      <vt:lpstr>Exemple de projection et points de mesures</vt:lpstr>
      <vt:lpstr>Formules utilisées</vt:lpstr>
      <vt:lpstr>Résultats brutes lignes verticales (résolution horizontale)</vt:lpstr>
      <vt:lpstr>Résultats brutes lignes horizontales (résolution verticale)</vt:lpstr>
      <vt:lpstr>Considération résolution verticale/horizontale</vt:lpstr>
      <vt:lpstr>Résolutions finales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Calibration camera SST-02</dc:title>
  <dc:creator>$dupraz</dc:creator>
  <cp:lastModifiedBy>$dupraz</cp:lastModifiedBy>
  <cp:revision>11</cp:revision>
  <dcterms:created xsi:type="dcterms:W3CDTF">2021-11-24T09:02:45Z</dcterms:created>
  <dcterms:modified xsi:type="dcterms:W3CDTF">2021-11-24T09:51:10Z</dcterms:modified>
</cp:coreProperties>
</file>