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9"/>
    <p:restoredTop sz="96405"/>
  </p:normalViewPr>
  <p:slideViewPr>
    <p:cSldViewPr snapToGrid="0" snapToObjects="1">
      <p:cViewPr>
        <p:scale>
          <a:sx n="100" d="100"/>
          <a:sy n="100" d="100"/>
        </p:scale>
        <p:origin x="1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75BAC-A291-0747-BF62-4A5E0DD1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57129C-FEE2-8441-82C1-28A89754D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664D2-1000-7C41-A362-E0DB3091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BB2EF-B83F-FF4D-B656-4C6C61FD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A9952A-FB45-924A-822C-E2498F49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7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976C7-15DE-CB43-866D-F17B3218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BEE103-D2F4-AB47-9BA5-02C834C2A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9FD8A-7976-A048-94E5-4DD759D3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F3BF8A-2DAC-D348-8D84-7B33D180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F91DD-E359-5142-9976-953DA028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0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61B28F-05B8-B74A-8423-83EE73CBF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35AAF1-CAAD-7B45-85FC-DD0DEE418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CBB06-CA21-444E-8592-3E8381A4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38C13E-9C42-054F-A18B-AD9FCF8F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ED99A-7893-A748-A51F-C2784D7D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03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90F0B-6173-4049-AA38-A8809C4F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76E14-290D-DB46-A209-B328B788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C0D105-814B-5F47-80DE-DBAABA00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B0F85-73A1-6F45-BA64-BF3DD75E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B0EA1-11D8-0142-BF7A-31F0B25C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1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3192D-1B7B-E644-A0C6-0A0E5512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A56A5-0FCF-FB48-918E-9DEA6F772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29BAA0-284F-EB4C-9737-1C35BDA1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3CCA4-8038-7140-B121-E6936C3B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ABBEB-1D84-534C-B390-AF38042A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17F3F-D539-8440-897F-3BF7DA87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66A30C-CF5D-DB4E-888E-D0D12D565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56DA14-646C-D942-A683-080C56097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0E2D9A-7A00-9840-BC90-1BF9B06F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A66F26-A98A-E942-B18A-A0E0CA39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0D57D2-4010-9440-B78E-72662AE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54F49-0239-E64A-ACA2-997D112A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EA72C8-0B26-9444-A5CD-5ECDE6C4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AEE990-FA5C-304D-8205-CE0A47463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8ED67E-FFC4-1447-86F5-6AA726936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55A072-4F9D-284A-B0D0-CF4479EC6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6F16B0-72B3-6D46-93B7-6646FA40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627A4D-01F4-1F40-A3BA-2D0641C1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1F0666-339D-DE4C-BD74-15A4B2B5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2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3C803-5630-A446-9EFC-758E4140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6F9A03-FCBE-C14B-80BA-952B3746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18CD99-FF30-A54C-B9C5-1DE7076D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2780B7-6A91-6E49-B69E-BC5EC5AE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39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3106E5-7F4F-2748-B093-F80D1D49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20AF68-C947-7A4E-AB3C-29DD5626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8A880C-AEF2-024A-9024-E842CD27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73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E4FB7-FB0F-C346-8C48-784E0A39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0F7B2-F765-324A-AF79-CC67A738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79069C-4AC4-524C-87FB-88947F1E9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74435D-FB41-B348-B002-65D268F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524876-1779-3147-B3C5-8085EB29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C141BF-BF62-6F40-A036-A7C5B4F8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339DC-7A8D-C542-A0B2-A0ACD376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CD82F7-49F9-BB47-BB5C-2ECBDD256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DB25EA-3B2E-B247-8522-3CF63F74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751EE5-3A8E-EE45-AF3D-7B310DF1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25C4FC-4438-EC43-88BD-D15C4E49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6A435B-4B53-5E40-A253-A0E67CFF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B19D27-4647-4C44-8175-9C21FDCB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F1A98D-04EB-B745-AC47-3907C589C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5347ED-D900-4041-8840-067E72199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1144-DAE9-784C-81D9-BA4F16AC2B80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500DD-2CB4-9C40-BEB7-F7AA98B07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BCB1B-7DE7-2C49-9EE7-3B63D03D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A5D7-A686-074D-96B6-CB592A46B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14104-1161-104A-9ADB-0FDEFB78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6" y="-16858"/>
            <a:ext cx="10515600" cy="793115"/>
          </a:xfrm>
        </p:spPr>
        <p:txBody>
          <a:bodyPr/>
          <a:lstStyle/>
          <a:p>
            <a:r>
              <a:rPr lang="fr-FR" dirty="0"/>
              <a:t>Bilan du 12 novembre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3B5F38-50DE-0442-A05C-71F58362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4" y="593385"/>
            <a:ext cx="11923245" cy="820771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1800" dirty="0"/>
              <a:t>Modulateur/RF</a:t>
            </a:r>
          </a:p>
          <a:p>
            <a:pPr lvl="1">
              <a:buFontTx/>
              <a:buChar char="-"/>
            </a:pPr>
            <a:r>
              <a:rPr lang="fr-FR" sz="1800" dirty="0"/>
              <a:t>Intervention </a:t>
            </a:r>
            <a:r>
              <a:rPr lang="fr-FR" sz="1800" dirty="0" err="1"/>
              <a:t>scandinova</a:t>
            </a:r>
            <a:r>
              <a:rPr lang="fr-FR" sz="1800" dirty="0"/>
              <a:t> ce vendredi 12 (demander rapport d’intervention)</a:t>
            </a:r>
          </a:p>
          <a:p>
            <a:pPr lvl="2">
              <a:buFontTx/>
              <a:buChar char="-"/>
            </a:pPr>
            <a:r>
              <a:rPr lang="fr-FR" sz="1400" dirty="0"/>
              <a:t>Besoin de déconnecter du réseau </a:t>
            </a:r>
            <a:r>
              <a:rPr lang="fr-FR" sz="1400" dirty="0" err="1"/>
              <a:t>thomX</a:t>
            </a:r>
            <a:r>
              <a:rPr lang="fr-FR" sz="1400" dirty="0"/>
              <a:t> (à coordonner avec Maher)</a:t>
            </a:r>
          </a:p>
          <a:p>
            <a:pPr lvl="1">
              <a:buFontTx/>
              <a:buChar char="-"/>
            </a:pPr>
            <a:r>
              <a:rPr lang="fr-FR" sz="1800" dirty="0"/>
              <a:t>Egalement ancien interlock</a:t>
            </a:r>
          </a:p>
          <a:p>
            <a:pPr lvl="2">
              <a:buFontTx/>
              <a:buChar char="-"/>
            </a:pPr>
            <a:r>
              <a:rPr lang="fr-FR" sz="1400" dirty="0"/>
              <a:t>PA disjoncte </a:t>
            </a:r>
            <a:r>
              <a:rPr lang="fr-FR" sz="1400" dirty="0">
                <a:sym typeface="Wingdings" pitchFamily="2" charset="2"/>
              </a:rPr>
              <a:t> peut être à remplacer</a:t>
            </a:r>
            <a:endParaRPr lang="fr-FR" sz="1400" dirty="0"/>
          </a:p>
          <a:p>
            <a:pPr>
              <a:buFontTx/>
              <a:buChar char="-"/>
            </a:pPr>
            <a:r>
              <a:rPr lang="fr-FR" sz="2000" dirty="0"/>
              <a:t>Conditionnement</a:t>
            </a:r>
          </a:p>
          <a:p>
            <a:pPr lvl="1">
              <a:buFontTx/>
              <a:buChar char="-"/>
            </a:pPr>
            <a:r>
              <a:rPr lang="fr-FR" sz="1800" dirty="0"/>
              <a:t>Conditionnement à 80 MV/m réalisée la semaine dernière, poursuite lundi 15 pour gagner en confort avec une marge</a:t>
            </a:r>
          </a:p>
          <a:p>
            <a:pPr lvl="1">
              <a:buFontTx/>
              <a:buChar char="-"/>
            </a:pPr>
            <a:r>
              <a:rPr lang="fr-FR" sz="1800" dirty="0"/>
              <a:t>Moins de saut « synchro » constaté, pas d’interlock (amélioration) </a:t>
            </a:r>
            <a:r>
              <a:rPr lang="fr-FR" sz="1800" dirty="0">
                <a:sym typeface="Wingdings" pitchFamily="2" charset="2"/>
              </a:rPr>
              <a:t> intervention à prévoir demi-journée</a:t>
            </a:r>
            <a:endParaRPr lang="fr-FR" sz="12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800" dirty="0"/>
              <a:t>Pilotage à distance / acquisition / don</a:t>
            </a:r>
            <a:r>
              <a:rPr lang="fr-FR" sz="2000" dirty="0"/>
              <a:t>nées</a:t>
            </a:r>
          </a:p>
          <a:p>
            <a:pPr lvl="1">
              <a:buFontTx/>
              <a:buChar char="-"/>
            </a:pPr>
            <a:r>
              <a:rPr lang="fr-FR" sz="1800" dirty="0"/>
              <a:t>Modification des voies </a:t>
            </a:r>
            <a:r>
              <a:rPr lang="fr-FR" sz="1800" dirty="0" err="1"/>
              <a:t>redpi</a:t>
            </a:r>
            <a:r>
              <a:rPr lang="fr-FR" sz="1800" dirty="0"/>
              <a:t> de +/- 20 à +/-1 </a:t>
            </a:r>
            <a:r>
              <a:rPr lang="fr-FR" sz="1800" dirty="0">
                <a:sym typeface="Wingdings" pitchFamily="2" charset="2"/>
              </a:rPr>
              <a:t> test à faire pour voir si le signal sort mieux</a:t>
            </a:r>
          </a:p>
          <a:p>
            <a:pPr lvl="1">
              <a:buFontTx/>
              <a:buChar char="-"/>
            </a:pPr>
            <a:r>
              <a:rPr lang="fr-FR" sz="1800" dirty="0">
                <a:sym typeface="Wingdings" pitchFamily="2" charset="2"/>
              </a:rPr>
              <a:t>Affectation automatique des tickets en cours (Philippe G.)</a:t>
            </a:r>
          </a:p>
          <a:p>
            <a:pPr lvl="1">
              <a:buFontTx/>
              <a:buChar char="-"/>
            </a:pPr>
            <a:r>
              <a:rPr lang="fr-FR" sz="1800" dirty="0">
                <a:sym typeface="Wingdings" pitchFamily="2" charset="2"/>
              </a:rPr>
              <a:t>Automate groupe RF anneau tombé en panne</a:t>
            </a:r>
          </a:p>
          <a:p>
            <a:pPr lvl="1">
              <a:buFontTx/>
              <a:buChar char="-"/>
            </a:pPr>
            <a:r>
              <a:rPr lang="fr-FR" sz="1800" dirty="0">
                <a:sym typeface="Wingdings" pitchFamily="2" charset="2"/>
              </a:rPr>
              <a:t>Archivage : une instance de test a été mise en place pour la visualisation egiga2m</a:t>
            </a:r>
          </a:p>
          <a:p>
            <a:pPr lvl="1">
              <a:buFontTx/>
              <a:buChar char="-"/>
            </a:pPr>
            <a:r>
              <a:rPr lang="fr-FR" sz="1800" dirty="0">
                <a:sym typeface="Wingdings" pitchFamily="2" charset="2"/>
              </a:rPr>
              <a:t>Taurus, problème de valeur relue figée (identifier pour IHM alim, IHM RF)  obligation de rouvrir fréquemment les </a:t>
            </a:r>
            <a:r>
              <a:rPr lang="fr-FR" sz="1800" dirty="0" err="1">
                <a:sym typeface="Wingdings" pitchFamily="2" charset="2"/>
              </a:rPr>
              <a:t>atk</a:t>
            </a:r>
            <a:r>
              <a:rPr lang="fr-FR" sz="1800" dirty="0">
                <a:sym typeface="Wingdings" pitchFamily="2" charset="2"/>
              </a:rPr>
              <a:t> pour vérifier les passages de commandes</a:t>
            </a:r>
          </a:p>
          <a:p>
            <a:pPr lvl="1">
              <a:buFontTx/>
              <a:buChar char="-"/>
            </a:pPr>
            <a:r>
              <a:rPr lang="fr-FR" sz="1800" dirty="0">
                <a:sym typeface="Wingdings" pitchFamily="2" charset="2"/>
              </a:rPr>
              <a:t>passer les DS </a:t>
            </a:r>
            <a:r>
              <a:rPr lang="fr-FR" sz="1800" dirty="0" err="1">
                <a:sym typeface="Wingdings" pitchFamily="2" charset="2"/>
              </a:rPr>
              <a:t>calc</a:t>
            </a:r>
            <a:r>
              <a:rPr lang="fr-FR" sz="1800" dirty="0">
                <a:sym typeface="Wingdings" pitchFamily="2" charset="2"/>
              </a:rPr>
              <a:t> dans Astor </a:t>
            </a:r>
            <a:r>
              <a:rPr lang="fr-FR" sz="2000" dirty="0"/>
              <a:t>(groupe CC, </a:t>
            </a:r>
            <a:r>
              <a:rPr lang="fr-FR" sz="2000" dirty="0" err="1"/>
              <a:t>Hayg</a:t>
            </a:r>
            <a:r>
              <a:rPr lang="fr-FR" sz="2000" dirty="0"/>
              <a:t> fait un ticket en précisant le groupe, machine où ca tourne)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374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75CDB-C7E8-F440-BC65-58F2D7C9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Faisceau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BE91B3-25EF-214A-BACE-C006F3F0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1600" dirty="0">
                <a:sym typeface="Wingdings" pitchFamily="2" charset="2"/>
              </a:rPr>
              <a:t>Problème de </a:t>
            </a:r>
            <a:r>
              <a:rPr lang="fr-FR" sz="1600" dirty="0" err="1">
                <a:sym typeface="Wingdings" pitchFamily="2" charset="2"/>
              </a:rPr>
              <a:t>steering</a:t>
            </a:r>
            <a:r>
              <a:rPr lang="fr-FR" sz="1600" dirty="0">
                <a:sym typeface="Wingdings" pitchFamily="2" charset="2"/>
              </a:rPr>
              <a:t> résolu à l’entrée de la section</a:t>
            </a:r>
          </a:p>
          <a:p>
            <a:pPr lvl="2"/>
            <a:r>
              <a:rPr lang="fr-FR" sz="1200" dirty="0">
                <a:sym typeface="Wingdings" pitchFamily="2" charset="2"/>
              </a:rPr>
              <a:t>Vérification effets sur la TL</a:t>
            </a:r>
          </a:p>
          <a:p>
            <a:pPr lvl="2"/>
            <a:r>
              <a:rPr lang="fr-FR" sz="1200" dirty="0">
                <a:sym typeface="Wingdings" pitchFamily="2" charset="2"/>
              </a:rPr>
              <a:t>Mesure test avec feuille </a:t>
            </a:r>
            <a:r>
              <a:rPr lang="fr-FR" sz="1200" dirty="0" err="1">
                <a:sym typeface="Wingdings" pitchFamily="2" charset="2"/>
              </a:rPr>
              <a:t>mumetal</a:t>
            </a:r>
            <a:r>
              <a:rPr lang="fr-FR" sz="1200" dirty="0">
                <a:sym typeface="Wingdings" pitchFamily="2" charset="2"/>
              </a:rPr>
              <a:t> en salle </a:t>
            </a:r>
            <a:r>
              <a:rPr lang="fr-FR" sz="1200" dirty="0" err="1">
                <a:sym typeface="Wingdings" pitchFamily="2" charset="2"/>
              </a:rPr>
              <a:t>mag</a:t>
            </a:r>
            <a:r>
              <a:rPr lang="fr-FR" sz="1200" dirty="0">
                <a:sym typeface="Wingdings" pitchFamily="2" charset="2"/>
              </a:rPr>
              <a:t>.</a:t>
            </a:r>
          </a:p>
          <a:p>
            <a:pPr lvl="1"/>
            <a:r>
              <a:rPr lang="fr-FR" sz="1600" dirty="0">
                <a:sym typeface="Wingdings" pitchFamily="2" charset="2"/>
              </a:rPr>
              <a:t>Visualisation des fibres de pertes (9-10 novembre)  </a:t>
            </a:r>
            <a:r>
              <a:rPr lang="fr-FR" sz="1600" dirty="0" err="1">
                <a:sym typeface="Wingdings" pitchFamily="2" charset="2"/>
              </a:rPr>
              <a:t>cf</a:t>
            </a:r>
            <a:r>
              <a:rPr lang="fr-FR" sz="1600" dirty="0">
                <a:sym typeface="Wingdings" pitchFamily="2" charset="2"/>
              </a:rPr>
              <a:t> Transparents 3 et 4 d’</a:t>
            </a:r>
            <a:r>
              <a:rPr lang="fr-FR" sz="1600" dirty="0" err="1">
                <a:sym typeface="Wingdings" pitchFamily="2" charset="2"/>
              </a:rPr>
              <a:t>Iryna</a:t>
            </a:r>
            <a:endParaRPr lang="fr-FR" sz="1600" dirty="0">
              <a:sym typeface="Wingdings" pitchFamily="2" charset="2"/>
            </a:endParaRPr>
          </a:p>
          <a:p>
            <a:pPr lvl="1"/>
            <a:r>
              <a:rPr lang="fr-FR" sz="1600" dirty="0">
                <a:sym typeface="Wingdings" pitchFamily="2" charset="2"/>
              </a:rPr>
              <a:t>Faisceau 10 Hz, 0.0dB avec </a:t>
            </a:r>
            <a:r>
              <a:rPr lang="fr-FR" sz="1600" dirty="0" err="1">
                <a:sym typeface="Wingdings" pitchFamily="2" charset="2"/>
              </a:rPr>
              <a:t>solénoides</a:t>
            </a:r>
            <a:r>
              <a:rPr lang="fr-FR" sz="1600" dirty="0">
                <a:sym typeface="Wingdings" pitchFamily="2" charset="2"/>
              </a:rPr>
              <a:t> (1050 HT sur le modulateur)</a:t>
            </a:r>
          </a:p>
          <a:p>
            <a:pPr lvl="1"/>
            <a:r>
              <a:rPr lang="fr-FR" sz="1600" dirty="0">
                <a:sym typeface="Wingdings" pitchFamily="2" charset="2"/>
              </a:rPr>
              <a:t>Début de l’alignement en faisceau (laser, </a:t>
            </a:r>
            <a:r>
              <a:rPr lang="fr-FR" sz="1600" dirty="0" err="1">
                <a:sym typeface="Wingdings" pitchFamily="2" charset="2"/>
              </a:rPr>
              <a:t>soleno</a:t>
            </a:r>
            <a:r>
              <a:rPr lang="fr-FR" sz="1600" dirty="0">
                <a:sym typeface="Wingdings" pitchFamily="2" charset="2"/>
              </a:rPr>
              <a:t>)  problème encodeur résolue, mais un moteur semble dysfonctionner (à vérifier avec Olivier, translation, rotation), contacteur de fin de course enclenché ?  </a:t>
            </a:r>
            <a:r>
              <a:rPr lang="fr-FR" sz="1600" dirty="0" err="1">
                <a:sym typeface="Wingdings" pitchFamily="2" charset="2"/>
              </a:rPr>
              <a:t>Hayg</a:t>
            </a:r>
            <a:endParaRPr lang="fr-FR" sz="1600" dirty="0">
              <a:sym typeface="Wingdings" pitchFamily="2" charset="2"/>
            </a:endParaRPr>
          </a:p>
          <a:p>
            <a:pPr lvl="1"/>
            <a:r>
              <a:rPr lang="fr-FR" sz="1600" dirty="0">
                <a:sym typeface="Wingdings" pitchFamily="2" charset="2"/>
              </a:rPr>
              <a:t>Réglage des écrans (TP M2 GI) LI/SST1 : mise en temps des écrans et temps d’exposition, mesure de la décroissance de la fluorescence, absence de signal OTR (monter la charge), à refaire pour TL/SST1</a:t>
            </a:r>
          </a:p>
          <a:p>
            <a:pPr lvl="1"/>
            <a:r>
              <a:rPr lang="fr-FR" sz="1600" dirty="0">
                <a:sym typeface="Wingdings" pitchFamily="2" charset="2"/>
              </a:rPr>
              <a:t>Premier écran de TL calibration modifiée cette semaine (mardi matin) : prévoir variables et archivage par la suite de cette valeur</a:t>
            </a:r>
          </a:p>
          <a:p>
            <a:pPr lvl="2"/>
            <a:r>
              <a:rPr lang="fr-FR" sz="1200" dirty="0">
                <a:sym typeface="Wingdings" pitchFamily="2" charset="2"/>
              </a:rPr>
              <a:t>Prévoir tourner la caméra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D5EA-0199-B64D-A37C-F9F757BD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301367"/>
            <a:ext cx="10515600" cy="759340"/>
          </a:xfrm>
        </p:spPr>
        <p:txBody>
          <a:bodyPr/>
          <a:lstStyle/>
          <a:p>
            <a:r>
              <a:rPr lang="en-FR" dirty="0"/>
              <a:t>Checks before the beam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E85A-C730-1043-8109-6DD27913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1643041"/>
            <a:ext cx="3609976" cy="4469370"/>
          </a:xfrm>
        </p:spPr>
        <p:txBody>
          <a:bodyPr>
            <a:normAutofit fontScale="92500" lnSpcReduction="20000"/>
          </a:bodyPr>
          <a:lstStyle/>
          <a:p>
            <a:r>
              <a:rPr lang="en-FR" dirty="0"/>
              <a:t>Check the fiber and DAQ boxes.</a:t>
            </a:r>
          </a:p>
          <a:p>
            <a:r>
              <a:rPr lang="en-FR" dirty="0"/>
              <a:t>The three cables (signal, control voltage and the 220 V) near the RF-gun are not found. </a:t>
            </a:r>
          </a:p>
          <a:p>
            <a:r>
              <a:rPr lang="en-FR" dirty="0"/>
              <a:t>At the moment we are using only the </a:t>
            </a:r>
            <a:r>
              <a:rPr lang="en-FR"/>
              <a:t>downstream readout with scope.</a:t>
            </a:r>
            <a:endParaRPr lang="en-FR" dirty="0"/>
          </a:p>
          <a:p>
            <a:r>
              <a:rPr lang="en-FR" dirty="0"/>
              <a:t>Dark current was clearly seen (pulse length ~3 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2DC5E-08F6-C543-9AF8-B5E45C75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9" r="34844" b="16607"/>
          <a:stretch/>
        </p:blipFill>
        <p:spPr>
          <a:xfrm>
            <a:off x="4000501" y="1268948"/>
            <a:ext cx="794385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69364-2D4D-1347-B472-A199BEA5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543550" y="1161602"/>
            <a:ext cx="6096000" cy="51062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853E08-BF42-944C-BF7A-87DB4291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301367"/>
            <a:ext cx="10515600" cy="759340"/>
          </a:xfrm>
        </p:spPr>
        <p:txBody>
          <a:bodyPr/>
          <a:lstStyle/>
          <a:p>
            <a:r>
              <a:rPr lang="en-FR" dirty="0"/>
              <a:t>Runs with beam 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C40AEB-C641-E34A-91CD-C561BB59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25" y="1314450"/>
            <a:ext cx="4673687" cy="5242183"/>
          </a:xfrm>
        </p:spPr>
        <p:txBody>
          <a:bodyPr>
            <a:normAutofit fontScale="85000" lnSpcReduction="10000"/>
          </a:bodyPr>
          <a:lstStyle/>
          <a:p>
            <a:r>
              <a:rPr lang="en-FR" dirty="0"/>
              <a:t>It was possible to record the loss peak given by the YAG screen of the first diag station =&gt; can be used as a marker for calibarion.</a:t>
            </a:r>
          </a:p>
          <a:p>
            <a:r>
              <a:rPr lang="en-FR" dirty="0"/>
              <a:t>Depending on the operation parameters the loss at the acc. </a:t>
            </a:r>
            <a:r>
              <a:rPr lang="en-GB" dirty="0"/>
              <a:t>s</a:t>
            </a:r>
            <a:r>
              <a:rPr lang="en-FR" dirty="0"/>
              <a:t>ection was visible (roughly estimated at ~1m from YAG1).</a:t>
            </a:r>
          </a:p>
          <a:p>
            <a:r>
              <a:rPr lang="en-FR" dirty="0"/>
              <a:t>We need another marker, maybe the vacuum valve ? (should be further discussed with Bruno and Nourredine to avoid the interlock)</a:t>
            </a:r>
          </a:p>
          <a:p>
            <a:r>
              <a:rPr lang="en-FR" dirty="0"/>
              <a:t>Next steps: found the missing cables, set-up the second marker for calibration. Install and check the fiber in the TL.</a:t>
            </a:r>
          </a:p>
        </p:txBody>
      </p:sp>
    </p:spTree>
    <p:extLst>
      <p:ext uri="{BB962C8B-B14F-4D97-AF65-F5344CB8AC3E}">
        <p14:creationId xmlns:p14="http://schemas.microsoft.com/office/powerpoint/2010/main" val="8879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0F8C1-78FA-0B43-8F75-757E2A86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817"/>
            <a:ext cx="10515600" cy="1150219"/>
          </a:xfrm>
        </p:spPr>
        <p:txBody>
          <a:bodyPr/>
          <a:lstStyle/>
          <a:p>
            <a:r>
              <a:rPr lang="fr-FR" dirty="0"/>
              <a:t>Actions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1C86B-FC40-DE4F-92C7-2C8F6D43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9036"/>
            <a:ext cx="10918371" cy="5390147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Faisceau</a:t>
            </a:r>
          </a:p>
          <a:p>
            <a:pPr lvl="1"/>
            <a:r>
              <a:rPr lang="fr-FR" sz="1800" dirty="0"/>
              <a:t>Objectifs court terme (10Hz, 100pC, 50 MeV au dump): </a:t>
            </a:r>
          </a:p>
          <a:p>
            <a:pPr lvl="2"/>
            <a:r>
              <a:rPr lang="fr-FR" sz="1600" dirty="0"/>
              <a:t>alignement de la tête de machine en faisceau (</a:t>
            </a:r>
            <a:r>
              <a:rPr lang="fr-FR" sz="1600" dirty="0" err="1"/>
              <a:t>Hayg</a:t>
            </a:r>
            <a:r>
              <a:rPr lang="fr-FR" sz="1600" dirty="0"/>
              <a:t>/Emmanuel)</a:t>
            </a:r>
          </a:p>
          <a:p>
            <a:pPr lvl="2"/>
            <a:r>
              <a:rPr lang="fr-FR" sz="1600" dirty="0"/>
              <a:t>Alignement laser </a:t>
            </a:r>
            <a:r>
              <a:rPr lang="fr-FR" sz="1600" dirty="0">
                <a:sym typeface="Wingdings" pitchFamily="2" charset="2"/>
              </a:rPr>
              <a:t> mercredi</a:t>
            </a:r>
          </a:p>
          <a:p>
            <a:pPr lvl="2"/>
            <a:r>
              <a:rPr lang="fr-FR" sz="1600" dirty="0">
                <a:sym typeface="Wingdings" pitchFamily="2" charset="2"/>
              </a:rPr>
              <a:t>Augmentation de la charge </a:t>
            </a:r>
          </a:p>
          <a:p>
            <a:pPr lvl="2"/>
            <a:r>
              <a:rPr lang="fr-FR" sz="1600" dirty="0">
                <a:sym typeface="Wingdings" pitchFamily="2" charset="2"/>
              </a:rPr>
              <a:t>Visualisation « propre » énergie, charge pour le contrôle du 25/11</a:t>
            </a:r>
          </a:p>
          <a:p>
            <a:pPr lvl="3"/>
            <a:r>
              <a:rPr lang="fr-FR" sz="1200" dirty="0">
                <a:sym typeface="Wingdings" pitchFamily="2" charset="2"/>
              </a:rPr>
              <a:t>IHM Charge fonctionnelle (mercredi)</a:t>
            </a:r>
          </a:p>
          <a:p>
            <a:r>
              <a:rPr lang="fr-FR" sz="1800" dirty="0"/>
              <a:t>Lundi 15 : conditionnement canon </a:t>
            </a:r>
            <a:r>
              <a:rPr lang="fr-FR" sz="1800" dirty="0" err="1"/>
              <a:t>Nourredine</a:t>
            </a:r>
            <a:r>
              <a:rPr lang="fr-FR" sz="1800" dirty="0"/>
              <a:t>, Pierre, (</a:t>
            </a:r>
            <a:r>
              <a:rPr lang="fr-FR" sz="1800" dirty="0" err="1"/>
              <a:t>resp.Maher</a:t>
            </a:r>
            <a:r>
              <a:rPr lang="fr-FR" sz="1800" dirty="0"/>
              <a:t>)</a:t>
            </a:r>
          </a:p>
          <a:p>
            <a:r>
              <a:rPr lang="fr-FR" sz="1800" dirty="0"/>
              <a:t>Mardi 16 : alignement laser (Viktor), moteur </a:t>
            </a:r>
            <a:r>
              <a:rPr lang="fr-FR" sz="1800" dirty="0" err="1"/>
              <a:t>solénoide</a:t>
            </a:r>
            <a:r>
              <a:rPr lang="fr-FR" sz="1800" dirty="0"/>
              <a:t> Emmanuel, Olivier, </a:t>
            </a:r>
            <a:r>
              <a:rPr lang="fr-FR" sz="1800" dirty="0" err="1"/>
              <a:t>Francois</a:t>
            </a:r>
            <a:r>
              <a:rPr lang="fr-FR" sz="1800" dirty="0"/>
              <a:t> (</a:t>
            </a:r>
            <a:r>
              <a:rPr lang="fr-FR" sz="1800" dirty="0" err="1"/>
              <a:t>resp</a:t>
            </a:r>
            <a:r>
              <a:rPr lang="fr-FR" sz="1800" dirty="0"/>
              <a:t>. </a:t>
            </a:r>
            <a:r>
              <a:rPr lang="fr-FR" sz="1800" dirty="0" err="1"/>
              <a:t>Hayg</a:t>
            </a:r>
            <a:r>
              <a:rPr lang="fr-FR" sz="1800" dirty="0"/>
              <a:t>)</a:t>
            </a:r>
          </a:p>
          <a:p>
            <a:r>
              <a:rPr lang="fr-FR" sz="1800" dirty="0"/>
              <a:t>Mercredi 17-vendredi 19: </a:t>
            </a:r>
          </a:p>
          <a:p>
            <a:pPr lvl="1"/>
            <a:r>
              <a:rPr lang="fr-FR" sz="1400" dirty="0"/>
              <a:t>poursuite alignement et augmentation de la charge, </a:t>
            </a:r>
          </a:p>
          <a:p>
            <a:pPr lvl="1"/>
            <a:r>
              <a:rPr lang="fr-FR" sz="1400" dirty="0"/>
              <a:t>mise au propre énergie charge, </a:t>
            </a:r>
          </a:p>
          <a:p>
            <a:pPr lvl="1"/>
            <a:r>
              <a:rPr lang="fr-FR" sz="1400" dirty="0"/>
              <a:t>prévoir le passage à 1090 sur le modulateur (présence de Mohamed pour le réglage section)</a:t>
            </a:r>
          </a:p>
          <a:p>
            <a:pPr lvl="1"/>
            <a:r>
              <a:rPr lang="fr-FR" sz="1400" dirty="0">
                <a:sym typeface="Wingdings" pitchFamily="2" charset="2"/>
              </a:rPr>
              <a:t>IHM Charge fonctionnelle (mercredi)</a:t>
            </a:r>
            <a:endParaRPr lang="fr-FR" sz="1400" dirty="0"/>
          </a:p>
          <a:p>
            <a:r>
              <a:rPr lang="fr-FR" sz="1800" dirty="0"/>
              <a:t>Lundi 22 –mercredi 24 : suite optimisation et conditions pour le 25 </a:t>
            </a:r>
          </a:p>
          <a:p>
            <a:r>
              <a:rPr lang="fr-FR" sz="1800" dirty="0"/>
              <a:t>Jeudi 25 novembre après midi : contrôle radioprotection entreprise extérieure pour validation deuxième phase</a:t>
            </a:r>
          </a:p>
          <a:p>
            <a:pPr lvl="1"/>
            <a:r>
              <a:rPr lang="fr-FR" sz="1400" dirty="0"/>
              <a:t>Joker : durée laser, et retirer le hublot</a:t>
            </a:r>
          </a:p>
          <a:p>
            <a:pPr lvl="1"/>
            <a:r>
              <a:rPr lang="fr-FR" sz="1400" dirty="0"/>
              <a:t>IHM mesure charge opérationnelle</a:t>
            </a:r>
          </a:p>
          <a:p>
            <a:pPr lvl="1"/>
            <a:r>
              <a:rPr lang="fr-FR" sz="1400" dirty="0"/>
              <a:t>Script prêt pour la mesure d’énergie</a:t>
            </a:r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316384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51798</TotalTime>
  <Words>694</Words>
  <Application>Microsoft Macintosh PowerPoint</Application>
  <PresentationFormat>Grand écran</PresentationFormat>
  <Paragraphs>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Bilan du 12 novembre 2021</vt:lpstr>
      <vt:lpstr>Faisceau</vt:lpstr>
      <vt:lpstr>Checks before the beam run</vt:lpstr>
      <vt:lpstr>Runs with beam ON</vt:lpstr>
      <vt:lpstr>Actions futures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79</cp:revision>
  <cp:lastPrinted>2021-07-23T10:55:04Z</cp:lastPrinted>
  <dcterms:created xsi:type="dcterms:W3CDTF">2021-06-17T08:56:25Z</dcterms:created>
  <dcterms:modified xsi:type="dcterms:W3CDTF">2021-11-12T18:12:20Z</dcterms:modified>
</cp:coreProperties>
</file>