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38"/>
    <p:restoredTop sz="96405"/>
  </p:normalViewPr>
  <p:slideViewPr>
    <p:cSldViewPr snapToGrid="0" snapToObjects="1">
      <p:cViewPr varScale="1">
        <p:scale>
          <a:sx n="127" d="100"/>
          <a:sy n="127" d="100"/>
        </p:scale>
        <p:origin x="32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075BAC-A291-0747-BF62-4A5E0DD127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B57129C-FEE2-8441-82C1-28A89754DB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DE664D2-1000-7C41-A362-E0DB30910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D1144-DAE9-784C-81D9-BA4F16AC2B80}" type="datetimeFigureOut">
              <a:rPr lang="fr-FR" smtClean="0"/>
              <a:t>10/09/2021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01BB2EF-B83F-FF4D-B656-4C6C61FDD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3A9952A-FB45-924A-822C-E2498F49E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CA5D7-A686-074D-96B6-CB592A46B2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6170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7976C7-15DE-CB43-866D-F17B32188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EBEE103-D2F4-AB47-9BA5-02C834C2AD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0F9FD8A-7976-A048-94E5-4DD759D3F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D1144-DAE9-784C-81D9-BA4F16AC2B80}" type="datetimeFigureOut">
              <a:rPr lang="fr-FR" smtClean="0"/>
              <a:t>10/09/2021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4F3BF8A-2DAC-D348-8D84-7B33D1809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54F91DD-E359-5142-9976-953DA028D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CA5D7-A686-074D-96B6-CB592A46B2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3102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961B28F-05B8-B74A-8423-83EE73CBFB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535AAF1-CAAD-7B45-85FC-DD0DEE418D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BDCBB06-CA21-444E-8592-3E8381A48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D1144-DAE9-784C-81D9-BA4F16AC2B80}" type="datetimeFigureOut">
              <a:rPr lang="fr-FR" smtClean="0"/>
              <a:t>10/09/2021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C38C13E-9C42-054F-A18B-AD9FCF8FE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EAED99A-7893-A748-A51F-C2784D7D7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CA5D7-A686-074D-96B6-CB592A46B2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6034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090F0B-6173-4049-AA38-A8809C4F55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1576E14-290D-DB46-A209-B328B788D5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FC0D105-814B-5F47-80DE-DBAABA009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D1144-DAE9-784C-81D9-BA4F16AC2B80}" type="datetimeFigureOut">
              <a:rPr lang="fr-FR" smtClean="0"/>
              <a:t>10/09/2021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35B0F85-73A1-6F45-BA64-BF3DD75E5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CB0EA1-11D8-0142-BF7A-31F0B25C7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CA5D7-A686-074D-96B6-CB592A46B2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8189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33192D-1B7B-E644-A0C6-0A0E5512A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72A56A5-0FCF-FB48-918E-9DEA6F7722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429BAA0-284F-EB4C-9737-1C35BDA14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D1144-DAE9-784C-81D9-BA4F16AC2B80}" type="datetimeFigureOut">
              <a:rPr lang="fr-FR" smtClean="0"/>
              <a:t>10/09/2021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FD3CCA4-8038-7140-B121-E6936C3BB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B4ABBEB-1D84-534C-B390-AF38042A7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CA5D7-A686-074D-96B6-CB592A46B2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160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117F3F-D539-8440-897F-3BF7DA87B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66A30C-CF5D-DB4E-888E-D0D12D565D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056DA14-646C-D942-A683-080C56097C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D0E2D9A-7A00-9840-BC90-1BF9B06F8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D1144-DAE9-784C-81D9-BA4F16AC2B80}" type="datetimeFigureOut">
              <a:rPr lang="fr-FR" smtClean="0"/>
              <a:t>10/09/2021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2A66F26-A98A-E942-B18A-A0E0CA395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50D57D2-4010-9440-B78E-72662AEF5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CA5D7-A686-074D-96B6-CB592A46B2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81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2854F49-0239-E64A-ACA2-997D112A26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8EA72C8-0B26-9444-A5CD-5ECDE6C4C4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FAEE990-FA5C-304D-8205-CE0A474637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68ED67E-FFC4-1447-86F5-6AA726936F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E55A072-4F9D-284A-B0D0-CF4479EC6B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46F16B0-72B3-6D46-93B7-6646FA408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D1144-DAE9-784C-81D9-BA4F16AC2B80}" type="datetimeFigureOut">
              <a:rPr lang="fr-FR" smtClean="0"/>
              <a:t>10/09/2021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6627A4D-01F4-1F40-A3BA-2D0641C1F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81F0666-339D-DE4C-BD74-15A4B2B51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CA5D7-A686-074D-96B6-CB592A46B2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1226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43C803-5630-A446-9EFC-758E41408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36F9A03-FCBE-C14B-80BA-952B3746C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D1144-DAE9-784C-81D9-BA4F16AC2B80}" type="datetimeFigureOut">
              <a:rPr lang="fr-FR" smtClean="0"/>
              <a:t>10/09/2021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418CD99-FF30-A54C-B9C5-1DE7076D6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32780B7-6A91-6E49-B69E-BC5EC5AEA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CA5D7-A686-074D-96B6-CB592A46B2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6397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23106E5-7F4F-2748-B093-F80D1D49F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D1144-DAE9-784C-81D9-BA4F16AC2B80}" type="datetimeFigureOut">
              <a:rPr lang="fr-FR" smtClean="0"/>
              <a:t>10/09/2021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120AF68-C947-7A4E-AB3C-29DD56262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68A880C-AEF2-024A-9024-E842CD273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CA5D7-A686-074D-96B6-CB592A46B2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8732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0E4FB7-FB0F-C346-8C48-784E0A394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BE0F7B2-F765-324A-AF79-CC67A73848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779069C-4AC4-524C-87FB-88947F1E9C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A74435D-FB41-B348-B002-65D268FA5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D1144-DAE9-784C-81D9-BA4F16AC2B80}" type="datetimeFigureOut">
              <a:rPr lang="fr-FR" smtClean="0"/>
              <a:t>10/09/2021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3524876-1779-3147-B3C5-8085EB29B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3C141BF-BF62-6F40-A036-A7C5B4F8A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CA5D7-A686-074D-96B6-CB592A46B2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9459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5339DC-7A8D-C542-A0B2-A0ACD3767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99CD82F7-49F9-BB47-BB5C-2ECBDD256E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DDB25EA-3B2E-B247-8522-3CF63F74AC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F751EE5-3A8E-EE45-AF3D-7B310DF1B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D1144-DAE9-784C-81D9-BA4F16AC2B80}" type="datetimeFigureOut">
              <a:rPr lang="fr-FR" smtClean="0"/>
              <a:t>10/09/2021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F25C4FC-4438-EC43-88BD-D15C4E49E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26A435B-4B53-5E40-A253-A0E67CFF7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CA5D7-A686-074D-96B6-CB592A46B2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6439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2B19D27-4647-4C44-8175-9C21FDCBCD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0F1A98D-04EB-B745-AC47-3907C589C5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25347ED-D900-4041-8840-067E721999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2D1144-DAE9-784C-81D9-BA4F16AC2B80}" type="datetimeFigureOut">
              <a:rPr lang="fr-FR" smtClean="0"/>
              <a:t>10/09/2021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0C500DD-2CB4-9C40-BEB7-F7AA98B07A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DBCB1B-7DE7-2C49-9EE7-3B63D03D23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6CA5D7-A686-074D-96B6-CB592A46B2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836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atrium.in2p3.fr/a9609788-5c78-4527-a764-0dfdc99eccdc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tango-controls.readthedocs.io/" TargetMode="External"/><Relationship Id="rId2" Type="http://schemas.openxmlformats.org/officeDocument/2006/relationships/hyperlink" Target="https://atrium.in2p3.fr/a7f11c87-8ffa-4c56-ac45-020f250e9d12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gitlab.in2p3.fr/CCThomX/docutilisateurs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E614104-1161-104A-9ADB-0FDEFB78D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3115"/>
          </a:xfrm>
        </p:spPr>
        <p:txBody>
          <a:bodyPr/>
          <a:lstStyle/>
          <a:p>
            <a:r>
              <a:rPr lang="fr-FR" dirty="0"/>
              <a:t>Bilan du 10 septembre 2021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63B5F38-50DE-0442-A05C-71F58362B3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0480"/>
            <a:ext cx="10515600" cy="5192395"/>
          </a:xfrm>
        </p:spPr>
        <p:txBody>
          <a:bodyPr>
            <a:normAutofit fontScale="62500" lnSpcReduction="20000"/>
          </a:bodyPr>
          <a:lstStyle/>
          <a:p>
            <a:pPr>
              <a:buFontTx/>
              <a:buChar char="-"/>
            </a:pPr>
            <a:r>
              <a:rPr lang="fr-FR" dirty="0"/>
              <a:t>Mettre le suivi dans le </a:t>
            </a:r>
            <a:r>
              <a:rPr lang="fr-FR" dirty="0" err="1"/>
              <a:t>elog</a:t>
            </a:r>
            <a:r>
              <a:rPr lang="fr-FR" dirty="0"/>
              <a:t> </a:t>
            </a:r>
          </a:p>
          <a:p>
            <a:pPr marL="457200" lvl="1" indent="0">
              <a:buNone/>
            </a:pPr>
            <a:r>
              <a:rPr lang="fr-FR" dirty="0"/>
              <a:t>https://elog-thomx.lal.in2p3.fr/THOMX/</a:t>
            </a:r>
            <a:r>
              <a:rPr lang="fr-FR" dirty="0" err="1"/>
              <a:t>Commissionning</a:t>
            </a:r>
            <a:r>
              <a:rPr lang="fr-FR" dirty="0"/>
              <a:t>/</a:t>
            </a:r>
          </a:p>
          <a:p>
            <a:pPr>
              <a:buFontTx/>
              <a:buChar char="-"/>
            </a:pPr>
            <a:r>
              <a:rPr lang="fr-FR" dirty="0"/>
              <a:t>Modulateur/RF</a:t>
            </a:r>
          </a:p>
          <a:p>
            <a:pPr lvl="1">
              <a:buFontTx/>
              <a:buChar char="-"/>
            </a:pPr>
            <a:r>
              <a:rPr lang="fr-FR" dirty="0"/>
              <a:t>Lundi 6/09: Le réseau </a:t>
            </a:r>
            <a:r>
              <a:rPr lang="fr-FR" dirty="0" err="1"/>
              <a:t>Thomx</a:t>
            </a:r>
            <a:r>
              <a:rPr lang="fr-FR" dirty="0"/>
              <a:t> est sous SF6 (vérifier pression voulue), le refroidissement du réseau est en fonctionnement</a:t>
            </a:r>
          </a:p>
          <a:p>
            <a:pPr lvl="1">
              <a:buFontTx/>
              <a:buChar char="-"/>
            </a:pPr>
            <a:r>
              <a:rPr lang="fr-FR" dirty="0"/>
              <a:t>Le modulateur/klystron est utilisable pour le conditionnement</a:t>
            </a:r>
          </a:p>
          <a:p>
            <a:pPr lvl="1">
              <a:buFontTx/>
              <a:buChar char="-"/>
            </a:pPr>
            <a:r>
              <a:rPr lang="fr-FR" dirty="0"/>
              <a:t>La commande pour l'intervention de </a:t>
            </a:r>
            <a:r>
              <a:rPr lang="fr-FR" dirty="0" err="1"/>
              <a:t>Scandinova</a:t>
            </a:r>
            <a:r>
              <a:rPr lang="fr-FR" dirty="0"/>
              <a:t> est partie, intervention de leur part ce vendredi 10/09</a:t>
            </a:r>
          </a:p>
          <a:p>
            <a:pPr lvl="1">
              <a:buFontTx/>
              <a:buChar char="-"/>
            </a:pPr>
            <a:r>
              <a:rPr lang="fr-FR" dirty="0"/>
              <a:t>Le tests des </a:t>
            </a:r>
            <a:r>
              <a:rPr lang="fr-FR" dirty="0" err="1"/>
              <a:t>redpitaya</a:t>
            </a:r>
            <a:r>
              <a:rPr lang="fr-FR" dirty="0"/>
              <a:t> sur table montrent qu’elles sont fonctionnelles (avec </a:t>
            </a:r>
            <a:r>
              <a:rPr lang="fr-FR" dirty="0" err="1"/>
              <a:t>chassis</a:t>
            </a:r>
            <a:r>
              <a:rPr lang="fr-FR" dirty="0"/>
              <a:t> également), config différentes des deux cartes. Test avec modulateur en fonctionnement semaine prochaine</a:t>
            </a:r>
          </a:p>
          <a:p>
            <a:pPr>
              <a:buFontTx/>
              <a:buChar char="-"/>
            </a:pPr>
            <a:r>
              <a:rPr lang="fr-FR" dirty="0"/>
              <a:t>Canon</a:t>
            </a:r>
          </a:p>
          <a:p>
            <a:pPr lvl="1">
              <a:buFontTx/>
              <a:buChar char="-"/>
            </a:pPr>
            <a:r>
              <a:rPr lang="fr-FR" dirty="0"/>
              <a:t>Prêt pour le conditionnement (température 32°C de consigne, </a:t>
            </a:r>
            <a:r>
              <a:rPr lang="fr-FR" dirty="0" err="1"/>
              <a:t>coef</a:t>
            </a:r>
            <a:r>
              <a:rPr lang="fr-FR" dirty="0"/>
              <a:t> </a:t>
            </a:r>
            <a:r>
              <a:rPr lang="fr-FR" dirty="0" err="1"/>
              <a:t>reflexion</a:t>
            </a:r>
            <a:r>
              <a:rPr lang="fr-FR" dirty="0"/>
              <a:t> 20 dB)</a:t>
            </a:r>
          </a:p>
          <a:p>
            <a:pPr lvl="1">
              <a:buFontTx/>
              <a:buChar char="-"/>
            </a:pPr>
            <a:r>
              <a:rPr lang="fr-FR" dirty="0"/>
              <a:t>Fenêtre un peu désadaptée</a:t>
            </a:r>
          </a:p>
          <a:p>
            <a:pPr lvl="1">
              <a:buFontTx/>
              <a:buChar char="-"/>
            </a:pPr>
            <a:r>
              <a:rPr lang="fr-FR" dirty="0"/>
              <a:t>Calibration des voies de mesures, avec fichier</a:t>
            </a:r>
          </a:p>
          <a:p>
            <a:pPr lvl="1">
              <a:buFontTx/>
              <a:buChar char="-"/>
            </a:pPr>
            <a:r>
              <a:rPr lang="fr-FR" dirty="0"/>
              <a:t>Discussion niveaux de puissance RF</a:t>
            </a:r>
          </a:p>
          <a:p>
            <a:pPr lvl="1">
              <a:buFontTx/>
              <a:buChar char="-"/>
            </a:pPr>
            <a:r>
              <a:rPr lang="fr-FR" dirty="0"/>
              <a:t>Rapport à venir</a:t>
            </a:r>
          </a:p>
          <a:p>
            <a:pPr>
              <a:buFontTx/>
              <a:buChar char="-"/>
            </a:pPr>
            <a:r>
              <a:rPr lang="fr-FR" dirty="0"/>
              <a:t>CC</a:t>
            </a:r>
          </a:p>
          <a:p>
            <a:pPr lvl="1">
              <a:buFontTx/>
              <a:buChar char="-"/>
            </a:pPr>
            <a:r>
              <a:rPr lang="fr-FR" dirty="0"/>
              <a:t>Problème au redémarrage des systèmes, certains DS ne semble pas fonctionner correctement (synchro, vide, moteurs, …)</a:t>
            </a:r>
          </a:p>
          <a:p>
            <a:pPr lvl="1">
              <a:buFontTx/>
              <a:buChar char="-"/>
            </a:pPr>
            <a:r>
              <a:rPr lang="fr-FR" dirty="0"/>
              <a:t>Philippe rappelle qu’il y a une procédure de redémarrage automatique des DS dans Astor qui assure l’ordre des DS</a:t>
            </a:r>
          </a:p>
          <a:p>
            <a:pPr lvl="1">
              <a:buFontTx/>
              <a:buChar char="-"/>
            </a:pPr>
            <a:r>
              <a:rPr lang="fr-FR" dirty="0"/>
              <a:t>Hugues vérifie auprès de </a:t>
            </a:r>
            <a:r>
              <a:rPr lang="fr-FR" dirty="0" err="1"/>
              <a:t>Francois</a:t>
            </a:r>
            <a:r>
              <a:rPr lang="fr-FR" dirty="0"/>
              <a:t>, coordinateur technique, qu’il assure le rôle de suivi dans les redémarrages après coupures</a:t>
            </a:r>
          </a:p>
          <a:p>
            <a:pPr lvl="1">
              <a:buFontTx/>
              <a:buChar char="-"/>
            </a:pPr>
            <a:r>
              <a:rPr lang="fr-FR" dirty="0"/>
              <a:t> </a:t>
            </a:r>
            <a:r>
              <a:rPr lang="fr-FR" dirty="0" err="1"/>
              <a:t>Chassis</a:t>
            </a:r>
            <a:r>
              <a:rPr lang="fr-FR" dirty="0"/>
              <a:t> qui pilote la liaison </a:t>
            </a:r>
            <a:r>
              <a:rPr lang="fr-FR" dirty="0" err="1"/>
              <a:t>profibus</a:t>
            </a:r>
            <a:r>
              <a:rPr lang="fr-FR" dirty="0"/>
              <a:t> avec les alimentations des aimants est en panne, le nouveaux </a:t>
            </a:r>
            <a:r>
              <a:rPr lang="fr-FR" dirty="0" err="1"/>
              <a:t>chassis</a:t>
            </a:r>
            <a:r>
              <a:rPr lang="fr-FR" dirty="0"/>
              <a:t> est en cours de déploiement, et des interventions sont en cours sur le </a:t>
            </a:r>
            <a:r>
              <a:rPr lang="fr-FR" dirty="0" err="1"/>
              <a:t>chassis</a:t>
            </a:r>
            <a:r>
              <a:rPr lang="fr-FR" dirty="0"/>
              <a:t> en panne</a:t>
            </a:r>
          </a:p>
          <a:p>
            <a:pPr lvl="1">
              <a:buFontTx/>
              <a:buChar char="-"/>
            </a:pPr>
            <a:endParaRPr lang="fr-FR" dirty="0"/>
          </a:p>
          <a:p>
            <a:pPr>
              <a:buFontTx/>
              <a:buChar char="-"/>
            </a:pPr>
            <a:endParaRPr lang="fr-FR" dirty="0"/>
          </a:p>
          <a:p>
            <a:pPr lvl="1">
              <a:buFontTx/>
              <a:buChar char="-"/>
            </a:pPr>
            <a:endParaRPr lang="fr-FR" dirty="0"/>
          </a:p>
          <a:p>
            <a:pPr lvl="1">
              <a:buFontTx/>
              <a:buChar char="-"/>
            </a:pPr>
            <a:endParaRPr lang="fr-FR" dirty="0"/>
          </a:p>
          <a:p>
            <a:endParaRPr lang="fr-FR" dirty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737429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60F8C1-78FA-0B43-8F75-757E2A86C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Actions futures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8F1C86B-FC40-DE4F-92C7-2C8F6D43A8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309036"/>
            <a:ext cx="10918371" cy="5390147"/>
          </a:xfrm>
        </p:spPr>
        <p:txBody>
          <a:bodyPr>
            <a:normAutofit fontScale="92500" lnSpcReduction="10000"/>
          </a:bodyPr>
          <a:lstStyle/>
          <a:p>
            <a:r>
              <a:rPr lang="fr-FR" dirty="0">
                <a:sym typeface="Wingdings" pitchFamily="2" charset="2"/>
              </a:rPr>
              <a:t>Questions à traiter à une réunion ultérieure</a:t>
            </a:r>
          </a:p>
          <a:p>
            <a:pPr lvl="1"/>
            <a:r>
              <a:rPr lang="fr-FR" dirty="0">
                <a:sym typeface="Wingdings" pitchFamily="2" charset="2"/>
              </a:rPr>
              <a:t>Homogénéité des installations informatiques à traiter</a:t>
            </a:r>
          </a:p>
          <a:p>
            <a:pPr lvl="1"/>
            <a:r>
              <a:rPr lang="fr-FR" dirty="0">
                <a:sym typeface="Wingdings" pitchFamily="2" charset="2"/>
              </a:rPr>
              <a:t>Surveiller groupe froid extérieur après intervention</a:t>
            </a:r>
          </a:p>
          <a:p>
            <a:pPr lvl="1"/>
            <a:r>
              <a:rPr lang="fr-FR" dirty="0" err="1">
                <a:sym typeface="Wingdings" pitchFamily="2" charset="2"/>
              </a:rPr>
              <a:t>Diag</a:t>
            </a:r>
            <a:r>
              <a:rPr lang="fr-FR" dirty="0">
                <a:sym typeface="Wingdings" pitchFamily="2" charset="2"/>
              </a:rPr>
              <a:t> : intervention mesure de charge </a:t>
            </a:r>
          </a:p>
          <a:p>
            <a:pPr lvl="2"/>
            <a:r>
              <a:rPr lang="fr-FR" dirty="0">
                <a:sym typeface="Wingdings" pitchFamily="2" charset="2"/>
              </a:rPr>
              <a:t> problème de logiciel en amont identifier (DS </a:t>
            </a:r>
            <a:r>
              <a:rPr lang="fr-FR" dirty="0" err="1">
                <a:sym typeface="Wingdings" pitchFamily="2" charset="2"/>
              </a:rPr>
              <a:t>mean</a:t>
            </a:r>
            <a:r>
              <a:rPr lang="fr-FR" dirty="0">
                <a:sym typeface="Wingdings" pitchFamily="2" charset="2"/>
              </a:rPr>
              <a:t>/</a:t>
            </a:r>
            <a:r>
              <a:rPr lang="fr-FR" dirty="0" err="1">
                <a:sym typeface="Wingdings" pitchFamily="2" charset="2"/>
              </a:rPr>
              <a:t>std</a:t>
            </a:r>
            <a:r>
              <a:rPr lang="fr-FR" dirty="0">
                <a:sym typeface="Wingdings" pitchFamily="2" charset="2"/>
              </a:rPr>
              <a:t>)</a:t>
            </a:r>
          </a:p>
          <a:p>
            <a:pPr lvl="2"/>
            <a:r>
              <a:rPr lang="fr-FR" dirty="0">
                <a:sym typeface="Wingdings" pitchFamily="2" charset="2"/>
              </a:rPr>
              <a:t> Prévenir si intervention sur DS</a:t>
            </a:r>
          </a:p>
          <a:p>
            <a:pPr lvl="1"/>
            <a:r>
              <a:rPr lang="fr-FR" dirty="0"/>
              <a:t>mesure magnétique </a:t>
            </a:r>
            <a:r>
              <a:rPr lang="fr-FR" dirty="0" err="1"/>
              <a:t>sterrer</a:t>
            </a:r>
            <a:r>
              <a:rPr lang="fr-FR" dirty="0"/>
              <a:t> TL: Debian réinstallée sur l'ordinateur, problème à l'installation de tango via le script</a:t>
            </a:r>
          </a:p>
          <a:p>
            <a:r>
              <a:rPr lang="fr-FR" dirty="0"/>
              <a:t>Conditionnement du canon</a:t>
            </a:r>
          </a:p>
          <a:p>
            <a:pPr lvl="1"/>
            <a:r>
              <a:rPr lang="fr-FR" dirty="0">
                <a:sym typeface="Wingdings" pitchFamily="2" charset="2"/>
              </a:rPr>
              <a:t>Rappel du cadre, ce sont les responsables du conditionnement (Pierre et </a:t>
            </a:r>
            <a:r>
              <a:rPr lang="fr-FR" dirty="0" err="1">
                <a:sym typeface="Wingdings" pitchFamily="2" charset="2"/>
              </a:rPr>
              <a:t>Nourredine</a:t>
            </a:r>
            <a:r>
              <a:rPr lang="fr-FR" dirty="0">
                <a:sym typeface="Wingdings" pitchFamily="2" charset="2"/>
              </a:rPr>
              <a:t>) qui gère les besoins en conditionnement et les conditions de mesures</a:t>
            </a:r>
          </a:p>
          <a:p>
            <a:pPr lvl="1"/>
            <a:r>
              <a:rPr lang="fr-FR" dirty="0">
                <a:sym typeface="Wingdings" pitchFamily="2" charset="2"/>
              </a:rPr>
              <a:t>L’environnement </a:t>
            </a:r>
            <a:r>
              <a:rPr lang="fr-FR" dirty="0" err="1">
                <a:sym typeface="Wingdings" pitchFamily="2" charset="2"/>
              </a:rPr>
              <a:t>ThomX</a:t>
            </a:r>
            <a:r>
              <a:rPr lang="fr-FR" dirty="0">
                <a:sym typeface="Wingdings" pitchFamily="2" charset="2"/>
              </a:rPr>
              <a:t> nécessitant un investissement important est géré par les gens disposant de la connaissance et l’expertise (</a:t>
            </a:r>
            <a:r>
              <a:rPr lang="fr-FR" dirty="0" err="1">
                <a:sym typeface="Wingdings" pitchFamily="2" charset="2"/>
              </a:rPr>
              <a:t>e.g</a:t>
            </a:r>
            <a:r>
              <a:rPr lang="fr-FR" dirty="0">
                <a:sym typeface="Wingdings" pitchFamily="2" charset="2"/>
              </a:rPr>
              <a:t>. IHM </a:t>
            </a:r>
            <a:r>
              <a:rPr lang="fr-FR" dirty="0" err="1">
                <a:sym typeface="Wingdings" pitchFamily="2" charset="2"/>
              </a:rPr>
              <a:t>Hayg</a:t>
            </a:r>
            <a:r>
              <a:rPr lang="fr-FR" dirty="0">
                <a:sym typeface="Wingdings" pitchFamily="2" charset="2"/>
              </a:rPr>
              <a:t>, Modulateur environnement, Maher/Jean Noel)</a:t>
            </a:r>
          </a:p>
          <a:p>
            <a:pPr lvl="1"/>
            <a:r>
              <a:rPr lang="fr-FR" dirty="0">
                <a:sym typeface="Wingdings" pitchFamily="2" charset="2"/>
              </a:rPr>
              <a:t>La présence d’un des responsables </a:t>
            </a:r>
            <a:r>
              <a:rPr lang="fr-FR" dirty="0" err="1">
                <a:sym typeface="Wingdings" pitchFamily="2" charset="2"/>
              </a:rPr>
              <a:t>commissioning</a:t>
            </a:r>
            <a:r>
              <a:rPr lang="fr-FR" dirty="0">
                <a:sym typeface="Wingdings" pitchFamily="2" charset="2"/>
              </a:rPr>
              <a:t> lors du fonctionnement</a:t>
            </a:r>
          </a:p>
          <a:p>
            <a:pPr lvl="1"/>
            <a:r>
              <a:rPr lang="fr-FR" dirty="0">
                <a:sym typeface="Wingdings" pitchFamily="2" charset="2"/>
              </a:rPr>
              <a:t>Liste de questions sur le fonctionnement à traiter pour le conditionnement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31638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45981B2-B877-E644-B0C6-9A0AA4BB8C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Listes de questions pour le conditionnement (vide)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0B88C9A-AB81-0745-B3E7-B1EAC1BC33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Vide : Valeur du seuil interlock vide ? Lecture des niveaux du vide en </a:t>
            </a:r>
            <a:r>
              <a:rPr lang="fr-FR" dirty="0" err="1"/>
              <a:t>sdc</a:t>
            </a:r>
            <a:r>
              <a:rPr lang="fr-FR" dirty="0">
                <a:sym typeface="Wingdings" pitchFamily="2" charset="2"/>
              </a:rPr>
              <a:t></a:t>
            </a:r>
            <a:r>
              <a:rPr lang="fr-FR" dirty="0"/>
              <a:t> temps réel ? sinon temps de rafraichissement ?</a:t>
            </a:r>
          </a:p>
          <a:p>
            <a:pPr lvl="1"/>
            <a:r>
              <a:rPr lang="fr-FR" dirty="0"/>
              <a:t>L'interlock des pompes ioniques sur le canon sont à 10</a:t>
            </a:r>
            <a:r>
              <a:rPr lang="fr-FR" baseline="30000" dirty="0"/>
              <a:t>-7</a:t>
            </a:r>
            <a:r>
              <a:rPr lang="fr-FR" dirty="0"/>
              <a:t> mbar. La lecture de la pression s'effectue sur en salle de contrôle sur l'</a:t>
            </a:r>
            <a:r>
              <a:rPr lang="fr-FR" dirty="0" err="1"/>
              <a:t>IHMvide</a:t>
            </a:r>
            <a:r>
              <a:rPr lang="fr-FR" dirty="0"/>
              <a:t>, le rafraichissement doit être de l'ordre de la seconde.</a:t>
            </a:r>
          </a:p>
          <a:p>
            <a:pPr lvl="1"/>
            <a:r>
              <a:rPr lang="fr-FR" dirty="0"/>
              <a:t>Impossibilité de tester le rafraichissement </a:t>
            </a:r>
            <a:r>
              <a:rPr lang="fr-FR" dirty="0">
                <a:sym typeface="Wingdings" pitchFamily="2" charset="2"/>
              </a:rPr>
              <a:t> problème </a:t>
            </a:r>
            <a:r>
              <a:rPr lang="fr-FR" dirty="0" err="1">
                <a:sym typeface="Wingdings" pitchFamily="2" charset="2"/>
              </a:rPr>
              <a:t>chassis</a:t>
            </a:r>
            <a:r>
              <a:rPr lang="fr-FR" dirty="0">
                <a:sym typeface="Wingdings" pitchFamily="2" charset="2"/>
              </a:rPr>
              <a:t> (CC)</a:t>
            </a:r>
          </a:p>
          <a:p>
            <a:pPr lvl="1"/>
            <a:r>
              <a:rPr lang="fr-FR" dirty="0"/>
              <a:t>une solution temporaire serait peut être de mettre une caméra pour filmer le boîtier de contrôle des jauges. </a:t>
            </a:r>
          </a:p>
          <a:p>
            <a:pPr lvl="1"/>
            <a:r>
              <a:rPr lang="fr-FR" dirty="0"/>
              <a:t>Faire un bilan suite aux tests lundi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689426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F0BF25-BBD2-6246-A5C9-0D44A5156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Listes de questions pour le conditionnement (RF)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A70380F-68A5-D249-80A3-D6433BC2D6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/>
              <a:t>Source de puissance et système RF : </a:t>
            </a:r>
          </a:p>
          <a:p>
            <a:pPr lvl="1"/>
            <a:r>
              <a:rPr lang="fr-FR" dirty="0"/>
              <a:t>Statut et mise en marche de la source de puissance depuis la </a:t>
            </a:r>
            <a:r>
              <a:rPr lang="fr-FR" dirty="0" err="1"/>
              <a:t>sdc</a:t>
            </a:r>
            <a:r>
              <a:rPr lang="fr-FR" dirty="0"/>
              <a:t> </a:t>
            </a:r>
          </a:p>
          <a:p>
            <a:pPr lvl="2"/>
            <a:r>
              <a:rPr lang="fr-FR" dirty="0"/>
              <a:t>mise en marche de la </a:t>
            </a:r>
            <a:r>
              <a:rPr lang="fr-FR" dirty="0" err="1"/>
              <a:t>sdc</a:t>
            </a:r>
            <a:r>
              <a:rPr lang="fr-FR" dirty="0"/>
              <a:t> avec les IHM de chaque système : disponible dans la procédure de démarrage dans le classeur en </a:t>
            </a:r>
            <a:r>
              <a:rPr lang="fr-FR" dirty="0" err="1"/>
              <a:t>sdc</a:t>
            </a:r>
            <a:r>
              <a:rPr lang="fr-FR" dirty="0"/>
              <a:t>, géré par les responsables </a:t>
            </a:r>
            <a:r>
              <a:rPr lang="fr-FR" dirty="0" err="1"/>
              <a:t>comm-linac</a:t>
            </a:r>
            <a:r>
              <a:rPr lang="fr-FR" dirty="0"/>
              <a:t> ou IHM</a:t>
            </a:r>
          </a:p>
          <a:p>
            <a:pPr lvl="1"/>
            <a:r>
              <a:rPr lang="fr-FR" dirty="0"/>
              <a:t>Mise en marche du système de refroidissement : </a:t>
            </a:r>
          </a:p>
          <a:p>
            <a:pPr lvl="2"/>
            <a:r>
              <a:rPr lang="fr-FR" dirty="0"/>
              <a:t>disponible dans la procédure de démarrage dans le classeur en </a:t>
            </a:r>
            <a:r>
              <a:rPr lang="fr-FR" dirty="0" err="1"/>
              <a:t>sdc</a:t>
            </a:r>
            <a:r>
              <a:rPr lang="fr-FR" dirty="0"/>
              <a:t>, géré par les responsables </a:t>
            </a:r>
            <a:r>
              <a:rPr lang="fr-FR" dirty="0" err="1"/>
              <a:t>comm-linac</a:t>
            </a:r>
            <a:r>
              <a:rPr lang="fr-FR" dirty="0"/>
              <a:t> ou IHM</a:t>
            </a:r>
          </a:p>
          <a:p>
            <a:pPr lvl="1"/>
            <a:r>
              <a:rPr lang="fr-FR" dirty="0"/>
              <a:t>Etat de la section pendant le conditionnement du canon ? OFF de préférence </a:t>
            </a:r>
            <a:r>
              <a:rPr lang="fr-FR" dirty="0">
                <a:sym typeface="Wingdings" pitchFamily="2" charset="2"/>
              </a:rPr>
              <a:t></a:t>
            </a:r>
            <a:r>
              <a:rPr lang="fr-FR" dirty="0"/>
              <a:t> atténuateur de la section en position d’atténuation max. Puissance max admissible dans le réseau canon ?</a:t>
            </a:r>
          </a:p>
          <a:p>
            <a:pPr lvl="2"/>
            <a:r>
              <a:rPr lang="fr-FR" dirty="0"/>
              <a:t>Puissance max : le modulateur/klystron sort 37 MW max, un tableau donne la correspondance entre tension alim HT et puissance RF, le rapport de division de puissance c’est 1/3 canon et 2/3 section.</a:t>
            </a:r>
          </a:p>
          <a:p>
            <a:pPr lvl="2"/>
            <a:r>
              <a:rPr lang="fr-FR" dirty="0"/>
              <a:t>l'atténuateur  coté section est déjà mis à 28 dB à ne pas changer</a:t>
            </a:r>
          </a:p>
          <a:p>
            <a:pPr lvl="2"/>
            <a:r>
              <a:rPr lang="fr-FR" dirty="0"/>
              <a:t>le fichier de mesure </a:t>
            </a:r>
            <a:r>
              <a:rPr lang="fr-FR" b="1" dirty="0"/>
              <a:t>" </a:t>
            </a:r>
            <a:r>
              <a:rPr lang="fr-FR" b="1" dirty="0" err="1"/>
              <a:t>pik</a:t>
            </a:r>
            <a:r>
              <a:rPr lang="fr-FR" b="1" dirty="0"/>
              <a:t> vs HT" </a:t>
            </a:r>
            <a:r>
              <a:rPr lang="fr-FR" dirty="0"/>
              <a:t>est mis sur atrium, </a:t>
            </a:r>
            <a:r>
              <a:rPr lang="fr-FR" dirty="0">
                <a:hlinkClick r:id="rId2"/>
              </a:rPr>
              <a:t>https://atrium.in2p3.fr/a9609788-5c78-4527-a764-0dfdc99eccdc</a:t>
            </a:r>
            <a:endParaRPr lang="fr-FR" dirty="0"/>
          </a:p>
          <a:p>
            <a:pPr lvl="2"/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445739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E1A911-D843-0E42-B484-A79CA3927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Listes de questions pour le conditionnement (CC)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5CDB697-B44D-A44A-B8A9-D080AFB1DA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dirty="0"/>
              <a:t>Control-commande : Personne à contacter en cas de problème ? possibilité de nous assurer une formation à l’utilisation du CC  </a:t>
            </a:r>
            <a:r>
              <a:rPr lang="fr-FR" dirty="0" err="1"/>
              <a:t>ThomX</a:t>
            </a:r>
            <a:r>
              <a:rPr lang="fr-FR" dirty="0"/>
              <a:t>?</a:t>
            </a:r>
          </a:p>
          <a:p>
            <a:pPr lvl="1"/>
            <a:r>
              <a:rPr lang="fr-FR" dirty="0"/>
              <a:t>les personnes du groupe CC à contacter en cas de problème, les numéros sont sur le document </a:t>
            </a:r>
            <a:r>
              <a:rPr lang="fr-FR" dirty="0">
                <a:hlinkClick r:id="rId2"/>
              </a:rPr>
              <a:t>https://atrium.in2p3.fr/a7f11c87-8ffa-4c56-ac45-020f250e9d12</a:t>
            </a:r>
            <a:r>
              <a:rPr lang="fr-FR" dirty="0"/>
              <a:t> </a:t>
            </a:r>
            <a:br>
              <a:rPr lang="fr-FR" dirty="0"/>
            </a:br>
            <a:r>
              <a:rPr lang="fr-FR" dirty="0"/>
              <a:t>Dans tous les cas, il faut bien penser à créer un ticket afin que tout le groupe puisse suivre : glpi-thomx.lal.in2p3.fr </a:t>
            </a:r>
            <a:br>
              <a:rPr lang="fr-FR" dirty="0"/>
            </a:br>
            <a:r>
              <a:rPr lang="fr-FR" dirty="0"/>
              <a:t>Pour rappel, la doc officielle TANGO est dispo ici </a:t>
            </a:r>
            <a:r>
              <a:rPr lang="fr-FR" dirty="0">
                <a:hlinkClick r:id="rId3"/>
              </a:rPr>
              <a:t>https://tango-controls.readthedocs.io/</a:t>
            </a:r>
            <a:r>
              <a:rPr lang="fr-FR" dirty="0"/>
              <a:t> </a:t>
            </a:r>
            <a:br>
              <a:rPr lang="fr-FR" dirty="0"/>
            </a:br>
            <a:r>
              <a:rPr lang="fr-FR" dirty="0"/>
              <a:t>Une doc </a:t>
            </a:r>
            <a:r>
              <a:rPr lang="fr-FR" dirty="0" err="1"/>
              <a:t>ThomX</a:t>
            </a:r>
            <a:r>
              <a:rPr lang="fr-FR" dirty="0"/>
              <a:t> est aussi disponible sur </a:t>
            </a:r>
            <a:r>
              <a:rPr lang="fr-FR" dirty="0">
                <a:hlinkClick r:id="rId4"/>
              </a:rPr>
              <a:t>https://gitlab.in2p3.fr/CCThomX/docutilisateurs/</a:t>
            </a:r>
            <a:r>
              <a:rPr lang="fr-FR" dirty="0"/>
              <a:t> avec une FAQ à lire en cas de problème (elle suffirait à résoudre plusieurs tickets)</a:t>
            </a:r>
          </a:p>
          <a:p>
            <a:pPr lvl="1"/>
            <a:r>
              <a:rPr lang="fr-FR" dirty="0" err="1"/>
              <a:t>Hayg</a:t>
            </a:r>
            <a:r>
              <a:rPr lang="fr-FR" dirty="0"/>
              <a:t> s’est proposé pour faire une démonstration. Une personne compétente sera là lors du fonctionnement</a:t>
            </a:r>
          </a:p>
        </p:txBody>
      </p:sp>
    </p:spTree>
    <p:extLst>
      <p:ext uri="{BB962C8B-B14F-4D97-AF65-F5344CB8AC3E}">
        <p14:creationId xmlns:p14="http://schemas.microsoft.com/office/powerpoint/2010/main" val="27338141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C74D3B-1E8C-A84F-9C3B-FD93C7285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Listes de questions pour le conditionnement (</a:t>
            </a:r>
            <a:r>
              <a:rPr lang="fr-FR" dirty="0" err="1"/>
              <a:t>diag</a:t>
            </a:r>
            <a:r>
              <a:rPr lang="fr-FR" dirty="0"/>
              <a:t>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CCCAEFD-60F2-4045-9DB0-D4411CB2CC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dirty="0" err="1"/>
              <a:t>Diag</a:t>
            </a:r>
            <a:r>
              <a:rPr lang="fr-FR" dirty="0"/>
              <a:t> : ICT prêt ? Comment ça marche ? Possibilité d’utiliser un écran YAG pour visualiser le courant d’obscurité et pour « dumper » le faisceau avant la section ?</a:t>
            </a:r>
          </a:p>
          <a:p>
            <a:pPr lvl="1"/>
            <a:r>
              <a:rPr lang="fr-FR" dirty="0"/>
              <a:t>ICT Prêt: oui </a:t>
            </a:r>
          </a:p>
          <a:p>
            <a:pPr lvl="1"/>
            <a:r>
              <a:rPr lang="fr-FR" dirty="0"/>
              <a:t>Comment ça marche: soit lecture directe par scope, soit interface panneaux/</a:t>
            </a:r>
            <a:r>
              <a:rPr lang="fr-FR" dirty="0" err="1"/>
              <a:t>Diags</a:t>
            </a:r>
            <a:r>
              <a:rPr lang="fr-FR" dirty="0"/>
              <a:t>/BPM/</a:t>
            </a:r>
            <a:r>
              <a:rPr lang="fr-FR" dirty="0" err="1"/>
              <a:t>IHM_charge.py</a:t>
            </a:r>
            <a:r>
              <a:rPr lang="fr-FR" dirty="0"/>
              <a:t> </a:t>
            </a:r>
            <a:br>
              <a:rPr lang="fr-FR" dirty="0"/>
            </a:br>
            <a:r>
              <a:rPr lang="fr-FR" dirty="0"/>
              <a:t>Prendre rendez-vous avec Vincent et moi pour une démo. </a:t>
            </a:r>
            <a:br>
              <a:rPr lang="fr-FR" dirty="0"/>
            </a:br>
            <a:r>
              <a:rPr lang="fr-FR" dirty="0"/>
              <a:t>Cependant le courant d'obscurité attendu étant très faible, nous serons en limite de détection. </a:t>
            </a:r>
          </a:p>
          <a:p>
            <a:pPr lvl="1"/>
            <a:r>
              <a:rPr lang="fr-FR" dirty="0"/>
              <a:t>Possibilité d’utiliser un écran YAG pour visualiser le courant d’obscurité: Oui </a:t>
            </a:r>
          </a:p>
          <a:p>
            <a:pPr lvl="1"/>
            <a:r>
              <a:rPr lang="fr-FR" dirty="0"/>
              <a:t>pour « dumper » le faisceau avant la section: Ils ne sont pas conçu pour cela. Il y a un risque d'échauffement et d'endommagement. Il faut faire un calcul de puissance déposée. </a:t>
            </a:r>
          </a:p>
          <a:p>
            <a:pPr lvl="1"/>
            <a:r>
              <a:rPr lang="fr-FR" dirty="0"/>
              <a:t>Il est recommandé de vérifier l'état de la machine en utilisant </a:t>
            </a:r>
            <a:r>
              <a:rPr lang="fr-FR" dirty="0" err="1"/>
              <a:t>Health_check</a:t>
            </a:r>
            <a:r>
              <a:rPr lang="fr-FR" dirty="0"/>
              <a:t> et si nécessaires suivre les instructions de correction avant de faire des mesures.</a:t>
            </a:r>
          </a:p>
          <a:p>
            <a:pPr lvl="1"/>
            <a:r>
              <a:rPr lang="fr-FR" dirty="0"/>
              <a:t>Le groupe </a:t>
            </a:r>
            <a:r>
              <a:rPr lang="fr-FR" dirty="0" err="1"/>
              <a:t>diag</a:t>
            </a:r>
            <a:r>
              <a:rPr lang="fr-FR" dirty="0"/>
              <a:t> ajoute une position arrêtoir avec une monture en Aluminium. Il faut vérifier avec Alexandre G. que la monture est bien reliée à la masse</a:t>
            </a:r>
          </a:p>
          <a:p>
            <a:pPr lvl="1"/>
            <a:r>
              <a:rPr lang="fr-FR" dirty="0"/>
              <a:t>Pour rappel à 5-6 MeV, les écrans YAG et 150um à 300um d’épaisseur peuvent rester en faisceau sur PHIL  </a:t>
            </a:r>
          </a:p>
          <a:p>
            <a:pPr lvl="1"/>
            <a:r>
              <a:rPr lang="fr-FR" dirty="0"/>
              <a:t>Il faut noter que les retards seront à régler avec le courant d’obscurité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261326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8121D6-5271-944A-A94F-7AAD9E8A5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Listes de questions pour le conditionnement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E306B35-0009-004D-B250-B4BFF9A720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fr-FR" dirty="0"/>
              <a:t>Mise en marche et spécifications des alims solénoïdes.</a:t>
            </a:r>
          </a:p>
          <a:p>
            <a:pPr lvl="1"/>
            <a:r>
              <a:rPr lang="fr-FR" dirty="0"/>
              <a:t>Disponibles pour le conditionnement uniquement en commande locale</a:t>
            </a:r>
          </a:p>
          <a:p>
            <a:pPr lvl="0"/>
            <a:r>
              <a:rPr lang="fr-FR" dirty="0"/>
              <a:t>Sécurité matérielle : Sécurité des Vannes ? Interlock RF (</a:t>
            </a:r>
            <a:r>
              <a:rPr lang="fr-FR" dirty="0" err="1"/>
              <a:t>Prk</a:t>
            </a:r>
            <a:r>
              <a:rPr lang="fr-FR" dirty="0"/>
              <a:t>)</a:t>
            </a:r>
            <a:r>
              <a:rPr lang="fr-FR" dirty="0">
                <a:sym typeface="Wingdings" pitchFamily="2" charset="2"/>
              </a:rPr>
              <a:t></a:t>
            </a:r>
            <a:r>
              <a:rPr lang="fr-FR" dirty="0"/>
              <a:t> existe ?  qui s’en charge ?  seuil et procédure de mise en marche ?</a:t>
            </a:r>
          </a:p>
          <a:p>
            <a:pPr lvl="1"/>
            <a:r>
              <a:rPr lang="fr-FR" dirty="0"/>
              <a:t>La source de puissance ne prend pas le </a:t>
            </a:r>
            <a:r>
              <a:rPr lang="fr-FR" dirty="0" err="1"/>
              <a:t>Prc</a:t>
            </a:r>
            <a:endParaRPr lang="fr-FR" dirty="0"/>
          </a:p>
          <a:p>
            <a:pPr lvl="1"/>
            <a:r>
              <a:rPr lang="fr-FR" dirty="0"/>
              <a:t>Le </a:t>
            </a:r>
            <a:r>
              <a:rPr lang="fr-FR" dirty="0" err="1"/>
              <a:t>Prk</a:t>
            </a:r>
            <a:r>
              <a:rPr lang="fr-FR" dirty="0"/>
              <a:t> est </a:t>
            </a:r>
            <a:r>
              <a:rPr lang="fr-FR" dirty="0" err="1"/>
              <a:t>interlocké</a:t>
            </a:r>
            <a:r>
              <a:rPr lang="fr-FR" dirty="0"/>
              <a:t> au niveau du modulateur  </a:t>
            </a:r>
          </a:p>
          <a:p>
            <a:pPr lvl="0"/>
            <a:r>
              <a:rPr lang="fr-FR" dirty="0"/>
              <a:t>Sécurité humaine : Procédure de démarrage ? Personne à contacter en cas de problème</a:t>
            </a:r>
          </a:p>
          <a:p>
            <a:pPr lvl="1"/>
            <a:r>
              <a:rPr lang="fr-FR" dirty="0"/>
              <a:t>Maher et JN pour un démarrage de conditionnement avec le PSS. La personne à contacter pour un disfonctionnement c’est Harold BZYL </a:t>
            </a:r>
          </a:p>
          <a:p>
            <a:pPr lvl="0"/>
            <a:r>
              <a:rPr lang="fr-FR" dirty="0"/>
              <a:t>Identifier les personnes support en cas de problèmes (RF, informatique…).</a:t>
            </a:r>
          </a:p>
          <a:p>
            <a:pPr lvl="1"/>
            <a:r>
              <a:rPr lang="fr-FR" dirty="0"/>
              <a:t> listes de téléphone en </a:t>
            </a:r>
            <a:r>
              <a:rPr lang="fr-FR" dirty="0" err="1"/>
              <a:t>sdc</a:t>
            </a:r>
            <a:r>
              <a:rPr lang="fr-FR" dirty="0"/>
              <a:t> à réimprimer lundi</a:t>
            </a:r>
          </a:p>
          <a:p>
            <a:pPr lvl="0"/>
            <a:r>
              <a:rPr lang="fr-FR" dirty="0"/>
              <a:t>Prévoir historique de conditionnement</a:t>
            </a:r>
          </a:p>
          <a:p>
            <a:pPr lvl="1"/>
            <a:r>
              <a:rPr lang="fr-FR" dirty="0"/>
              <a:t>Suivi dans le </a:t>
            </a:r>
            <a:r>
              <a:rPr lang="fr-FR" dirty="0" err="1"/>
              <a:t>elog</a:t>
            </a:r>
            <a:endParaRPr lang="fr-FR" dirty="0"/>
          </a:p>
          <a:p>
            <a:pPr lvl="1"/>
            <a:r>
              <a:rPr lang="fr-FR" dirty="0"/>
              <a:t>Archivage opérationnel</a:t>
            </a:r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0468551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18687</TotalTime>
  <Words>1208</Words>
  <Application>Microsoft Macintosh PowerPoint</Application>
  <PresentationFormat>Grand écran</PresentationFormat>
  <Paragraphs>78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Thème Office</vt:lpstr>
      <vt:lpstr>Bilan du 10 septembre 2021</vt:lpstr>
      <vt:lpstr>Actions futures</vt:lpstr>
      <vt:lpstr>Listes de questions pour le conditionnement (vide)</vt:lpstr>
      <vt:lpstr>Listes de questions pour le conditionnement (RF)</vt:lpstr>
      <vt:lpstr>Listes de questions pour le conditionnement (CC)</vt:lpstr>
      <vt:lpstr>Listes de questions pour le conditionnement (diag)</vt:lpstr>
      <vt:lpstr>Listes de questions pour le conditionnement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Microsoft Office User</dc:creator>
  <cp:lastModifiedBy>Microsoft Office User</cp:lastModifiedBy>
  <cp:revision>46</cp:revision>
  <cp:lastPrinted>2021-07-23T10:55:04Z</cp:lastPrinted>
  <dcterms:created xsi:type="dcterms:W3CDTF">2021-06-17T08:56:25Z</dcterms:created>
  <dcterms:modified xsi:type="dcterms:W3CDTF">2021-09-10T16:25:24Z</dcterms:modified>
</cp:coreProperties>
</file>