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E2A288-5892-4FF6-956A-E1B48D6A9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7A1553-D562-4DD0-A4CB-8B9E72B44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D0EDDE-D17D-48E7-883A-347AF18BC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4E152B-F988-41E3-B560-3D8DF2F7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BE3809-40D4-4BE2-9488-5CAF3A0A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27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BE544A-1907-48A2-8BA7-44F17AF7A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55623E-F627-44F7-BB96-594EC0472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225757-F32F-4A8D-8BAB-E380BB4F9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FB0535-8A12-45A8-AC69-89E3AEB52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80CA2D-A732-41FA-B7BA-73C32FDAD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38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E5A33CC-C4FC-49EC-A60E-FD333CC7AD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3AA305-C61B-478E-874C-FE9CB9AA9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67E15F-BA3A-4D49-9267-26359C02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45532-103B-4094-BA41-7ECD1C5E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29F6AE-6E10-4927-A786-3C776B091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17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5D5D23-639F-4DBF-BF93-1E9FCE851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30F09-29DE-4062-9D81-B498E273B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AA5D85-A90D-4EC5-9840-D34FAF84C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74FF87-3951-4C66-AAA1-6B269F92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AAA763-1274-48ED-ACF8-DBEA1901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28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F58F72-AC50-4EBA-A25F-CE9E004A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66FD7F-B2D9-4CD9-BAD5-A3774B508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795CB9-422C-411F-97DF-A995FE74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9669EA-F0BF-4F58-956C-203931A7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B2B590-AE57-47E5-8CAC-1A8A978CD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72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F75A16-8701-42DC-BB27-72ED5B47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E7F126-16FB-4986-BB9E-55ECA0F9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93F24D-B5D1-491A-A959-17974B2E7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A29666-3F54-46C7-BF38-CBF243BB7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08FF86-0D60-49FF-8209-0BEDDED21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5483FF-F4BC-414E-994D-DD883F132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FB305-D5F4-4EDF-AF6A-F24C96EE9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593EF-E367-487F-BE45-0BCBCF11C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39CD80-FC2A-4B25-BE8D-A1F3812BE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8BBDFD-61F3-43D3-BBAF-12E1CC742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B7CE06A-0DBA-4A3F-A0C4-83126B6249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B9CFB9C-6219-490F-BA60-3D44C20F1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DDC5040-244F-4B6E-BD9D-9BA2CA2D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EDB603-522E-49E8-837D-DAAA7235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95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A431D8-724B-4A48-B6F8-857389D48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202F84-767A-4382-BB9C-BC944530B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4AEA4E-FDD1-4145-9694-FFA9B82E5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216D3DD-D19A-4620-8563-99D1808D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13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BE7355-9E70-454B-864B-EC68FC3CA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62D6591-04BB-4D27-8D25-E6546BE6F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F6624DE-2AD4-4D5D-B352-701BF597E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87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E997F4-E50F-4C4E-98AB-4DF565A67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9E1222-7FE8-4893-B25F-D0BD941F3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CA89ED-E183-446B-8B6C-76793AEF8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0D92F9-34C4-40E0-A510-5CF4D3DA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108989-A29C-4195-BE27-9868F6BD2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B56F03-A0CF-4B7B-9C93-04137F332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01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0D04B-DAEC-4C69-8216-4C191766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BB4C364-4B9A-4425-8669-CBA313815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3124F8-10D0-4368-90F2-C52A4EF57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E88D1C-0616-438E-973F-AC0331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103A53-1F35-4EFF-AC83-2DFA62D8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BBD856-635B-4CB8-8260-869C845BC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38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676850F-43AD-4E7C-BEF8-3F8FF3B8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40AB5B-F862-43D7-87A9-A43072722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353EEE-8253-4C54-8B47-E57C8B0FF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37B69-6A88-4C7D-BDFA-EF8723E5F688}" type="datetimeFigureOut">
              <a:rPr lang="fr-FR" smtClean="0"/>
              <a:t>22/02/2023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7DA810-08D8-4F83-A5D9-F10E062C8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BC6514-D1C7-4FFA-A3A5-1A6556C42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DBF72-DE10-4A70-A346-0389145B2D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93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1A29FCB-8703-42BA-B96A-798275799821}"/>
              </a:ext>
            </a:extLst>
          </p:cNvPr>
          <p:cNvSpPr txBox="1"/>
          <p:nvPr/>
        </p:nvSpPr>
        <p:spPr>
          <a:xfrm>
            <a:off x="1525979" y="1144782"/>
            <a:ext cx="970807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Les mesures sont faites après une lentille de 40 cm de focale positionnée à 127 cm de la sortie du dernier élément de l’ampli.</a:t>
            </a:r>
          </a:p>
          <a:p>
            <a:r>
              <a:rPr lang="fr-FR" sz="2800" dirty="0"/>
              <a:t>Les paramètres gaussiens après la lentille ont été déduits par le fit, par la partie linéaire et aussi et aussi par calcul à partir de la valeur de </a:t>
            </a:r>
            <a:r>
              <a:rPr lang="fr-FR" sz="2800" dirty="0" err="1"/>
              <a:t>Wo</a:t>
            </a:r>
            <a:r>
              <a:rPr lang="fr-FR" sz="2800" dirty="0"/>
              <a:t> trouvée par le fit.</a:t>
            </a:r>
          </a:p>
          <a:p>
            <a:r>
              <a:rPr lang="fr-FR" sz="2800" dirty="0"/>
              <a:t>Les paramètres gaussiens avant la lentille on été trouvés avec la matrice ABCD. Le M2 peut être estimé en comparant les divergences mesurées et calculées.</a:t>
            </a:r>
          </a:p>
          <a:p>
            <a:r>
              <a:rPr lang="fr-FR" sz="2800" dirty="0"/>
              <a:t>La divergence du faisceau d’entrée est aussi mesurée avec W(F)/F </a:t>
            </a:r>
            <a:r>
              <a:rPr lang="fr-FR" sz="2800" dirty="0" err="1"/>
              <a:t>F</a:t>
            </a:r>
            <a:r>
              <a:rPr lang="fr-FR" sz="2800" dirty="0"/>
              <a:t> focale de la lentille</a:t>
            </a:r>
          </a:p>
        </p:txBody>
      </p:sp>
    </p:spTree>
    <p:extLst>
      <p:ext uri="{BB962C8B-B14F-4D97-AF65-F5344CB8AC3E}">
        <p14:creationId xmlns:p14="http://schemas.microsoft.com/office/powerpoint/2010/main" val="22404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7340A27-D59C-4B97-8BBE-6A51071D2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1007" y="527591"/>
            <a:ext cx="4992624" cy="263804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3553552-F5E6-481F-968D-D003A6F69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773" y="527591"/>
            <a:ext cx="4992624" cy="263804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C317B14-DEE8-4195-AA9F-4D83FE3BBD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773" y="3377669"/>
            <a:ext cx="4992624" cy="263804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438C940-BA19-4792-9FAD-DAC695A21B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9603" y="3377669"/>
            <a:ext cx="4992624" cy="263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73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6DC6A7A-8C48-42D1-9B39-06EDDA879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107621"/>
              </p:ext>
            </p:extLst>
          </p:nvPr>
        </p:nvGraphicFramePr>
        <p:xfrm>
          <a:off x="2032000" y="606838"/>
          <a:ext cx="8128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623">
                  <a:extLst>
                    <a:ext uri="{9D8B030D-6E8A-4147-A177-3AD203B41FA5}">
                      <a16:colId xmlns:a16="http://schemas.microsoft.com/office/drawing/2014/main" val="3199996753"/>
                    </a:ext>
                  </a:extLst>
                </a:gridCol>
                <a:gridCol w="1913577">
                  <a:extLst>
                    <a:ext uri="{9D8B030D-6E8A-4147-A177-3AD203B41FA5}">
                      <a16:colId xmlns:a16="http://schemas.microsoft.com/office/drawing/2014/main" val="372432194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757546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3263260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0715389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Divm</a:t>
                      </a:r>
                      <a:r>
                        <a:rPr lang="fr-FR" dirty="0"/>
                        <a:t>/</a:t>
                      </a:r>
                      <a:r>
                        <a:rPr lang="fr-FR" dirty="0" err="1"/>
                        <a:t>Divc</a:t>
                      </a:r>
                      <a:r>
                        <a:rPr lang="fr-FR" dirty="0"/>
                        <a:t> (</a:t>
                      </a:r>
                      <a:r>
                        <a:rPr lang="fr-FR" dirty="0" err="1"/>
                        <a:t>mrad</a:t>
                      </a:r>
                      <a:r>
                        <a:rPr lang="fr-FR" dirty="0"/>
                        <a:t>)</a:t>
                      </a:r>
                    </a:p>
                    <a:p>
                      <a:r>
                        <a:rPr lang="fr-FR" dirty="0"/>
                        <a:t>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2Wo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Zo</a:t>
                      </a:r>
                      <a:r>
                        <a:rPr lang="fr-FR" dirty="0"/>
                        <a:t>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Zrm</a:t>
                      </a:r>
                      <a:r>
                        <a:rPr lang="fr-FR" dirty="0"/>
                        <a:t> /</a:t>
                      </a:r>
                      <a:r>
                        <a:rPr lang="fr-FR" dirty="0" err="1"/>
                        <a:t>Zrc</a:t>
                      </a:r>
                      <a:r>
                        <a:rPr lang="fr-FR" dirty="0"/>
                        <a:t>(cm)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085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20%       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2,2/2,0 - 1,1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0,361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9/10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          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2,1/2,1 - 1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0,432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10/14,3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51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50%       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2,2/2,0 - 1,1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8,8/9,7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07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         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2,1/2,1 –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0,413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51,8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9,6/13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08616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8949D910-DF9F-4506-9B0D-37D74E11D3C1}"/>
              </a:ext>
            </a:extLst>
          </p:cNvPr>
          <p:cNvSpPr txBox="1"/>
          <p:nvPr/>
        </p:nvSpPr>
        <p:spPr>
          <a:xfrm>
            <a:off x="3271652" y="237506"/>
            <a:ext cx="4776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Paramètres gaussiens après la lentille de f=40 cm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ED05836-70AA-4887-9A43-2FB803BE86DD}"/>
              </a:ext>
            </a:extLst>
          </p:cNvPr>
          <p:cNvSpPr txBox="1"/>
          <p:nvPr/>
        </p:nvSpPr>
        <p:spPr>
          <a:xfrm>
            <a:off x="3271652" y="2771993"/>
            <a:ext cx="477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Paramètres gaussiens avant la lentille de f=40 cm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6E010B58-CDDB-41D7-9624-E2CF3BB0AA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57465"/>
              </p:ext>
            </p:extLst>
          </p:nvPr>
        </p:nvGraphicFramePr>
        <p:xfrm>
          <a:off x="1999343" y="3141325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810">
                  <a:extLst>
                    <a:ext uri="{9D8B030D-6E8A-4147-A177-3AD203B41FA5}">
                      <a16:colId xmlns:a16="http://schemas.microsoft.com/office/drawing/2014/main" val="128912084"/>
                    </a:ext>
                  </a:extLst>
                </a:gridCol>
                <a:gridCol w="1931390">
                  <a:extLst>
                    <a:ext uri="{9D8B030D-6E8A-4147-A177-3AD203B41FA5}">
                      <a16:colId xmlns:a16="http://schemas.microsoft.com/office/drawing/2014/main" val="395345601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8019559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268690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8729517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/>
                        <a:t>Divm</a:t>
                      </a:r>
                      <a:r>
                        <a:rPr lang="fr-FR" dirty="0"/>
                        <a:t>/</a:t>
                      </a:r>
                      <a:r>
                        <a:rPr lang="fr-FR" dirty="0" err="1"/>
                        <a:t>Divc</a:t>
                      </a:r>
                      <a:r>
                        <a:rPr lang="fr-FR" dirty="0"/>
                        <a:t> (</a:t>
                      </a:r>
                      <a:r>
                        <a:rPr lang="fr-FR" dirty="0" err="1"/>
                        <a:t>mrad</a:t>
                      </a:r>
                      <a:r>
                        <a:rPr lang="fr-F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2Wo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Zo</a:t>
                      </a:r>
                      <a:r>
                        <a:rPr lang="fr-FR" dirty="0"/>
                        <a:t>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Zrc</a:t>
                      </a:r>
                      <a:r>
                        <a:rPr lang="fr-FR" dirty="0"/>
                        <a:t> (cm)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849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20%        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0,80/0,75 – 1,06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56,4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61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           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0,87/0,72 – 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0,906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62,6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1354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50%        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0,73/0,715 – 1,02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0,916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597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                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0,78/0,696 – 1,12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809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609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moyennes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0,795/0,72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0,904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62,6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8248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8336AB13-9FC2-4649-96E9-6283DF2E288C}"/>
              </a:ext>
            </a:extLst>
          </p:cNvPr>
          <p:cNvSpPr txBox="1"/>
          <p:nvPr/>
        </p:nvSpPr>
        <p:spPr>
          <a:xfrm>
            <a:off x="1999343" y="6195951"/>
            <a:ext cx="788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position du </a:t>
            </a:r>
            <a:r>
              <a:rPr lang="fr-FR" dirty="0" err="1"/>
              <a:t>waist</a:t>
            </a:r>
            <a:r>
              <a:rPr lang="fr-FR" dirty="0"/>
              <a:t> est donc à 127-104=23 cm après le dernier élément de l’ampli.</a:t>
            </a:r>
          </a:p>
        </p:txBody>
      </p:sp>
    </p:spTree>
    <p:extLst>
      <p:ext uri="{BB962C8B-B14F-4D97-AF65-F5344CB8AC3E}">
        <p14:creationId xmlns:p14="http://schemas.microsoft.com/office/powerpoint/2010/main" val="181309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A6D0B91-AEFB-442E-ACB9-B032B14AE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892" y="514350"/>
            <a:ext cx="10964108" cy="524221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522874C-EDD0-4BEE-B6DE-BB37D6C64947}"/>
              </a:ext>
            </a:extLst>
          </p:cNvPr>
          <p:cNvSpPr txBox="1"/>
          <p:nvPr/>
        </p:nvSpPr>
        <p:spPr>
          <a:xfrm>
            <a:off x="472045" y="52685"/>
            <a:ext cx="11539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Recouvrement entre les profils y (bleu) x (rouge) et injecté (jaune) entre M4 et IP</a:t>
            </a:r>
          </a:p>
          <a:p>
            <a:pPr algn="just"/>
            <a:r>
              <a:rPr lang="fr-FR" dirty="0"/>
              <a:t>F=206 cm, di=239 cm (distance entre la lentille et le dernier élément de l’ampli). Ca donne un couplage théorique de 99%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840626-769F-43A7-805C-59C14AB575E1}"/>
              </a:ext>
            </a:extLst>
          </p:cNvPr>
          <p:cNvSpPr txBox="1"/>
          <p:nvPr/>
        </p:nvSpPr>
        <p:spPr>
          <a:xfrm>
            <a:off x="472045" y="5780314"/>
            <a:ext cx="1147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Donc avec une lentille à focale variable (-1,5 : 3,5) dpt montée sur un rail on doit pouvoir améliorer beaucoup le couplage</a:t>
            </a:r>
          </a:p>
        </p:txBody>
      </p:sp>
    </p:spTree>
    <p:extLst>
      <p:ext uri="{BB962C8B-B14F-4D97-AF65-F5344CB8AC3E}">
        <p14:creationId xmlns:p14="http://schemas.microsoft.com/office/powerpoint/2010/main" val="3953027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328</Words>
  <Application>Microsoft Office PowerPoint</Application>
  <PresentationFormat>Grand écran</PresentationFormat>
  <Paragraphs>64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daniele nutarelli</dc:creator>
  <cp:lastModifiedBy>daniele nutarelli</cp:lastModifiedBy>
  <cp:revision>25</cp:revision>
  <dcterms:created xsi:type="dcterms:W3CDTF">2023-02-21T09:26:40Z</dcterms:created>
  <dcterms:modified xsi:type="dcterms:W3CDTF">2023-02-22T13:30:18Z</dcterms:modified>
</cp:coreProperties>
</file>