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9686"/>
    <p:restoredTop sz="96405"/>
  </p:normalViewPr>
  <p:slideViewPr>
    <p:cSldViewPr snapToGrid="0" snapToObjects="1">
      <p:cViewPr varScale="1">
        <p:scale>
          <a:sx n="54" d="100"/>
          <a:sy n="54" d="100"/>
        </p:scale>
        <p:origin x="3056" y="17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E739765-FC2E-7F46-9221-D656636D326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  <a:endParaRPr lang="en-GB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7C761956-B78D-AF41-BAD2-6DEA7271081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en-GB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E958420-4E63-6840-8BEF-38004A1C18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0FED9C-E440-BE40-BB6D-21DDAF4F578D}" type="datetimeFigureOut">
              <a:rPr lang="en-GB" smtClean="0"/>
              <a:t>04/07/2022</a:t>
            </a:fld>
            <a:endParaRPr lang="en-GB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A20D54A-4DAF-F945-92F4-F9A1A44307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5C836F6B-C6D6-6141-A3E2-64415726CD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7BD245-277A-1640-8F60-6C5E0EDF28E5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80886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06A548F-E693-074B-8228-FA84C92B7A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GB"/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6F718B1D-C6E2-044B-B8FF-66012169D83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1DBBC0B-8AC7-AB46-B576-69AE5B2718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0FED9C-E440-BE40-BB6D-21DDAF4F578D}" type="datetimeFigureOut">
              <a:rPr lang="en-GB" smtClean="0"/>
              <a:t>04/07/2022</a:t>
            </a:fld>
            <a:endParaRPr lang="en-GB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4C8BFF9-58A2-A549-B794-42C2BC0E14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DFB48FD-F8D9-FC40-AD09-2BBE6492CE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7BD245-277A-1640-8F60-6C5E0EDF28E5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8694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0925C406-5FD5-1640-BEB7-54B7271EA4D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GB"/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2B4EF36C-B0DE-D44F-B672-A80212B41D7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D298C2D-23DE-304B-A9B2-F6EF83AC01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0FED9C-E440-BE40-BB6D-21DDAF4F578D}" type="datetimeFigureOut">
              <a:rPr lang="en-GB" smtClean="0"/>
              <a:t>04/07/2022</a:t>
            </a:fld>
            <a:endParaRPr lang="en-GB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D44AC6D-FC50-7C4A-8CE9-5A10431B98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340F971-45D2-4945-9EB6-B43774C679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7BD245-277A-1640-8F60-6C5E0EDF28E5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54646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75395BE-188A-8A43-A806-F7CE93EC73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GB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51EABAA-A189-F54E-BC6B-9F8B44F64E0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95F396A-F8C4-9E49-A4D1-55FC6EBB57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0FED9C-E440-BE40-BB6D-21DDAF4F578D}" type="datetimeFigureOut">
              <a:rPr lang="en-GB" smtClean="0"/>
              <a:t>04/07/2022</a:t>
            </a:fld>
            <a:endParaRPr lang="en-GB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A843DCB-B7E3-0A4D-BB21-6F8C203390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34F0DC8-3816-0341-AF9A-AE2A4C1A9A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7BD245-277A-1640-8F60-6C5E0EDF28E5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223199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208C88C-B48A-D04F-A26C-0B39D82810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  <a:endParaRPr lang="en-GB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3F6E51F3-3B38-4E4F-B332-FEB4AD306B2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6FDCDD7-6073-684C-9D32-9C281B7021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0FED9C-E440-BE40-BB6D-21DDAF4F578D}" type="datetimeFigureOut">
              <a:rPr lang="en-GB" smtClean="0"/>
              <a:t>04/07/2022</a:t>
            </a:fld>
            <a:endParaRPr lang="en-GB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67F25C6-DF43-7E47-AA7E-006FD2F525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64CEB03-1A5B-664B-9584-33E0B15B5B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7BD245-277A-1640-8F60-6C5E0EDF28E5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9750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3599CD1-107E-F143-A1D7-EFD5D5D00B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GB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A833761-A86C-BC45-94C1-A0C06D76AD4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169854B4-3030-9E44-B774-DFAC55EC36F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C93F21A9-158B-474B-A516-E70FCD7871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0FED9C-E440-BE40-BB6D-21DDAF4F578D}" type="datetimeFigureOut">
              <a:rPr lang="en-GB" smtClean="0"/>
              <a:t>04/07/2022</a:t>
            </a:fld>
            <a:endParaRPr lang="en-GB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461D4AA3-D757-8649-A4FB-6448188935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EA5EC947-CD6F-324F-AAB0-0B76DE78FD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7BD245-277A-1640-8F60-6C5E0EDF28E5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982823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23CAED6-38F0-FC47-8B9E-248B9F2B28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GB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E9E8C4C4-8521-1E43-B958-A662D798A45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B6E2953B-9656-0345-9CAB-D517F2A3F86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6E6235AA-27B1-7341-8942-DCF6C63F4E6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7C85BACC-B372-2645-8149-C6DD7C9B76B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7185A9E1-56AD-3240-BBEF-A69EDBDD93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0FED9C-E440-BE40-BB6D-21DDAF4F578D}" type="datetimeFigureOut">
              <a:rPr lang="en-GB" smtClean="0"/>
              <a:t>04/07/2022</a:t>
            </a:fld>
            <a:endParaRPr lang="en-GB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75532994-F86F-4049-85DE-DB51F64568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D48866EE-8136-534A-A144-D2C6D2AD55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7BD245-277A-1640-8F60-6C5E0EDF28E5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686079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825F29A-9575-7E4D-8535-5E1D30230E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GB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84B13A2F-4BE4-CD49-8A24-E38049D943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0FED9C-E440-BE40-BB6D-21DDAF4F578D}" type="datetimeFigureOut">
              <a:rPr lang="en-GB" smtClean="0"/>
              <a:t>04/07/2022</a:t>
            </a:fld>
            <a:endParaRPr lang="en-GB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18CE31D9-E284-F545-A580-8EBBFD3149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24D97A78-BFB8-ED43-AADD-3447C23644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7BD245-277A-1640-8F60-6C5E0EDF28E5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438196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F7CA16E7-77E1-E246-9ACF-E59D436A26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0FED9C-E440-BE40-BB6D-21DDAF4F578D}" type="datetimeFigureOut">
              <a:rPr lang="en-GB" smtClean="0"/>
              <a:t>04/07/2022</a:t>
            </a:fld>
            <a:endParaRPr lang="en-GB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515A1165-A438-4040-BBE8-9084ABCB39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B42A9715-6728-7F4A-BBFC-80D0BB694B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7BD245-277A-1640-8F60-6C5E0EDF28E5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131119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0CF21FF-3DBD-B046-8F8D-7600A3FBE9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GB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AE6EF0F-7A9C-5640-943A-8FBCA6081D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96A642BF-F561-5E4B-A993-BA2AC98EF58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75959165-2736-4447-A7B5-9226B762C2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0FED9C-E440-BE40-BB6D-21DDAF4F578D}" type="datetimeFigureOut">
              <a:rPr lang="en-GB" smtClean="0"/>
              <a:t>04/07/2022</a:t>
            </a:fld>
            <a:endParaRPr lang="en-GB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52724C69-C3D1-854F-B043-CC0AECF2CE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2165EE01-BCD6-874E-B865-41A22E59FD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7BD245-277A-1640-8F60-6C5E0EDF28E5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63730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D815367-00E7-5B47-B3C8-771BB1982C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GB"/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499BE8B4-1E2B-0745-82A4-89AD84036D1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58446244-70DC-094B-881E-C21CF2192C1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10DF1F42-BA16-334F-ADDA-BE21B00C7D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0FED9C-E440-BE40-BB6D-21DDAF4F578D}" type="datetimeFigureOut">
              <a:rPr lang="en-GB" smtClean="0"/>
              <a:t>04/07/2022</a:t>
            </a:fld>
            <a:endParaRPr lang="en-GB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6DBDE561-CE97-1944-B888-7D0016A4DF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357E2AD7-1E38-074D-8527-F33A570E97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7BD245-277A-1640-8F60-6C5E0EDF28E5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236481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4A09DB75-DE50-E448-9EFE-DA005C9FA3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GB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AB1469EC-9492-3044-85CD-2C8DB23E3A4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429F5E1-F5AB-2B46-97CC-1330C8D8045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0FED9C-E440-BE40-BB6D-21DDAF4F578D}" type="datetimeFigureOut">
              <a:rPr lang="en-GB" smtClean="0"/>
              <a:t>04/07/2022</a:t>
            </a:fld>
            <a:endParaRPr lang="en-GB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08D06C2-418E-3B4D-BE3D-832AE6D6A2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2D54482-31B1-E04D-BD0D-D119DE389A3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7BD245-277A-1640-8F60-6C5E0EDF28E5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00967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4144A1B-C530-2943-BAAA-0348896DD7C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Finesse and Gain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3E0345E6-BF8E-C14F-BC83-0D0B1964093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596460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77B1954-A64B-2942-9E3B-67684BB559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9BF13148-E0A7-DB4B-9622-F1DE4EE14B6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4670" y="1432560"/>
            <a:ext cx="8623300" cy="4826000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17DFBFD7-79DF-C845-8899-5C4113EA2F18}"/>
              </a:ext>
            </a:extLst>
          </p:cNvPr>
          <p:cNvSpPr/>
          <p:nvPr/>
        </p:nvSpPr>
        <p:spPr>
          <a:xfrm>
            <a:off x="534670" y="1869440"/>
            <a:ext cx="6404610" cy="375920"/>
          </a:xfrm>
          <a:prstGeom prst="rect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7EE9ACF-7937-814A-81CB-85770707EF4F}"/>
              </a:ext>
            </a:extLst>
          </p:cNvPr>
          <p:cNvSpPr/>
          <p:nvPr/>
        </p:nvSpPr>
        <p:spPr>
          <a:xfrm>
            <a:off x="534670" y="2570923"/>
            <a:ext cx="6404610" cy="374400"/>
          </a:xfrm>
          <a:prstGeom prst="rect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E69BA55-D698-8E41-BEA9-E1A67E0AD123}"/>
              </a:ext>
            </a:extLst>
          </p:cNvPr>
          <p:cNvSpPr/>
          <p:nvPr/>
        </p:nvSpPr>
        <p:spPr>
          <a:xfrm>
            <a:off x="534670" y="3270886"/>
            <a:ext cx="6404610" cy="374400"/>
          </a:xfrm>
          <a:prstGeom prst="rect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Accolade fermante 8">
            <a:extLst>
              <a:ext uri="{FF2B5EF4-FFF2-40B4-BE49-F238E27FC236}">
                <a16:creationId xmlns:a16="http://schemas.microsoft.com/office/drawing/2014/main" id="{33F11E51-BC79-8F43-8668-48720114D67D}"/>
              </a:ext>
            </a:extLst>
          </p:cNvPr>
          <p:cNvSpPr/>
          <p:nvPr/>
        </p:nvSpPr>
        <p:spPr>
          <a:xfrm>
            <a:off x="9157970" y="1869440"/>
            <a:ext cx="300990" cy="1775846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63FBCE69-7474-9C4F-80BD-E0111B7821E9}"/>
              </a:ext>
            </a:extLst>
          </p:cNvPr>
          <p:cNvSpPr txBox="1"/>
          <p:nvPr/>
        </p:nvSpPr>
        <p:spPr>
          <a:xfrm>
            <a:off x="9855200" y="2712720"/>
            <a:ext cx="15566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err="1"/>
              <a:t>Thomx</a:t>
            </a:r>
            <a:r>
              <a:rPr lang="en-GB" dirty="0"/>
              <a:t> mirrors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1F62624B-2D7B-DF40-8F85-0A0230A3A676}"/>
              </a:ext>
            </a:extLst>
          </p:cNvPr>
          <p:cNvSpPr/>
          <p:nvPr/>
        </p:nvSpPr>
        <p:spPr>
          <a:xfrm>
            <a:off x="534670" y="5051040"/>
            <a:ext cx="6404610" cy="374400"/>
          </a:xfrm>
          <a:prstGeom prst="rect">
            <a:avLst/>
          </a:prstGeom>
          <a:noFill/>
          <a:ln w="3810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A3C38E68-4EE7-0746-BA6F-B7E96C34B734}"/>
              </a:ext>
            </a:extLst>
          </p:cNvPr>
          <p:cNvSpPr txBox="1"/>
          <p:nvPr/>
        </p:nvSpPr>
        <p:spPr>
          <a:xfrm>
            <a:off x="9776835" y="4519353"/>
            <a:ext cx="13779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err="1"/>
              <a:t>Kbox</a:t>
            </a:r>
            <a:r>
              <a:rPr lang="en-GB" dirty="0"/>
              <a:t> mirrors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D82D9E47-C909-8845-8DE5-DD1E37BCA9C2}"/>
              </a:ext>
            </a:extLst>
          </p:cNvPr>
          <p:cNvSpPr/>
          <p:nvPr/>
        </p:nvSpPr>
        <p:spPr>
          <a:xfrm>
            <a:off x="534670" y="4012758"/>
            <a:ext cx="6404610" cy="374400"/>
          </a:xfrm>
          <a:prstGeom prst="rect">
            <a:avLst/>
          </a:prstGeom>
          <a:noFill/>
          <a:ln w="3810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A9C60790-6650-404A-8C79-86720D622C42}"/>
              </a:ext>
            </a:extLst>
          </p:cNvPr>
          <p:cNvSpPr/>
          <p:nvPr/>
        </p:nvSpPr>
        <p:spPr>
          <a:xfrm>
            <a:off x="534670" y="4346519"/>
            <a:ext cx="6404610" cy="374400"/>
          </a:xfrm>
          <a:prstGeom prst="rect">
            <a:avLst/>
          </a:prstGeom>
          <a:noFill/>
          <a:ln w="3810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Accolade fermante 14">
            <a:extLst>
              <a:ext uri="{FF2B5EF4-FFF2-40B4-BE49-F238E27FC236}">
                <a16:creationId xmlns:a16="http://schemas.microsoft.com/office/drawing/2014/main" id="{B0DB21DB-8F2E-9C49-BBCD-E5166F657D6A}"/>
              </a:ext>
            </a:extLst>
          </p:cNvPr>
          <p:cNvSpPr/>
          <p:nvPr/>
        </p:nvSpPr>
        <p:spPr>
          <a:xfrm>
            <a:off x="9164955" y="4012758"/>
            <a:ext cx="300990" cy="1412682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003383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4D99AEC-0E29-FE49-A456-5ADEED39B0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Current results and some context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3AD9421-F683-704B-9E1D-018E7BAB7A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F=19000 max with 4 mirrors (M3/M4 </a:t>
            </a:r>
            <a:r>
              <a:rPr lang="en-GB" dirty="0" err="1"/>
              <a:t>Kbox</a:t>
            </a:r>
            <a:r>
              <a:rPr lang="en-GB" dirty="0"/>
              <a:t>, M2 </a:t>
            </a:r>
            <a:r>
              <a:rPr lang="en-GB" dirty="0" err="1"/>
              <a:t>Kbox</a:t>
            </a:r>
            <a:r>
              <a:rPr lang="en-GB" dirty="0"/>
              <a:t> , M1 </a:t>
            </a:r>
            <a:r>
              <a:rPr lang="en-GB" dirty="0" err="1"/>
              <a:t>ThomX</a:t>
            </a:r>
            <a:r>
              <a:rPr lang="en-GB" dirty="0"/>
              <a:t>).</a:t>
            </a:r>
          </a:p>
          <a:p>
            <a:r>
              <a:rPr lang="en-GB" dirty="0"/>
              <a:t>To have similar linewidth as Gamma Factory (F=10000, </a:t>
            </a:r>
            <a:r>
              <a:rPr lang="en-GB" dirty="0" err="1"/>
              <a:t>Frep</a:t>
            </a:r>
            <a:r>
              <a:rPr lang="en-GB" dirty="0"/>
              <a:t>=40MHz), we need F=55000 at 216MHz </a:t>
            </a:r>
            <a:r>
              <a:rPr lang="en-GB" dirty="0">
                <a:sym typeface="Wingdings" pitchFamily="2" charset="2"/>
              </a:rPr>
              <a:t> still a factor three above.</a:t>
            </a:r>
            <a:endParaRPr lang="en-GB" dirty="0"/>
          </a:p>
          <a:p>
            <a:r>
              <a:rPr lang="en-GB" dirty="0"/>
              <a:t>We also would like to test high power </a:t>
            </a:r>
            <a:r>
              <a:rPr lang="en-GB" dirty="0">
                <a:sym typeface="Wingdings" pitchFamily="2" charset="2"/>
              </a:rPr>
              <a:t> &gt;200kW ?</a:t>
            </a:r>
          </a:p>
          <a:p>
            <a:r>
              <a:rPr lang="en-GB" dirty="0">
                <a:sym typeface="Wingdings" pitchFamily="2" charset="2"/>
              </a:rPr>
              <a:t>We have at least 50W laser amplifier with easily 60% coupling : 30W effectively.</a:t>
            </a:r>
          </a:p>
          <a:p>
            <a:r>
              <a:rPr lang="en-GB" dirty="0">
                <a:sym typeface="Wingdings" pitchFamily="2" charset="2"/>
              </a:rPr>
              <a:t>To reach &gt;300kW we thus need G&gt;10000.</a:t>
            </a:r>
          </a:p>
          <a:p>
            <a:r>
              <a:rPr lang="en-GB" dirty="0">
                <a:sym typeface="Wingdings" pitchFamily="2" charset="2"/>
              </a:rPr>
              <a:t>Difficult to reach with 4-mirror optical cavity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061980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Image 11">
            <a:extLst>
              <a:ext uri="{FF2B5EF4-FFF2-40B4-BE49-F238E27FC236}">
                <a16:creationId xmlns:a16="http://schemas.microsoft.com/office/drawing/2014/main" id="{70F61970-F83E-0C46-BD29-BD35D1F4BE3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42069" y="3716020"/>
            <a:ext cx="4572000" cy="2971800"/>
          </a:xfrm>
          <a:prstGeom prst="rect">
            <a:avLst/>
          </a:prstGeom>
        </p:spPr>
      </p:pic>
      <p:pic>
        <p:nvPicPr>
          <p:cNvPr id="11" name="Image 10">
            <a:extLst>
              <a:ext uri="{FF2B5EF4-FFF2-40B4-BE49-F238E27FC236}">
                <a16:creationId xmlns:a16="http://schemas.microsoft.com/office/drawing/2014/main" id="{D7ACAA6D-3EFE-A44D-B024-B8355320ACE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30720" y="3751580"/>
            <a:ext cx="4572000" cy="2971800"/>
          </a:xfrm>
          <a:prstGeom prst="rect">
            <a:avLst/>
          </a:prstGeom>
        </p:spPr>
      </p:pic>
      <p:sp>
        <p:nvSpPr>
          <p:cNvPr id="2" name="Titre 1">
            <a:extLst>
              <a:ext uri="{FF2B5EF4-FFF2-40B4-BE49-F238E27FC236}">
                <a16:creationId xmlns:a16="http://schemas.microsoft.com/office/drawing/2014/main" id="{388C9652-260E-3142-95AA-CC831A7534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2-mirror cavity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F7240CC-4BA3-F04C-9E89-C06D5F64A4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216MHz </a:t>
            </a:r>
            <a:r>
              <a:rPr lang="en-GB" dirty="0">
                <a:sym typeface="Wingdings" pitchFamily="2" charset="2"/>
              </a:rPr>
              <a:t> 1.3889m ~70cm in between 2 mirrors</a:t>
            </a:r>
          </a:p>
          <a:p>
            <a:pPr lvl="1"/>
            <a:r>
              <a:rPr lang="en-GB" dirty="0">
                <a:sym typeface="Wingdings" pitchFamily="2" charset="2"/>
              </a:rPr>
              <a:t>It fits inside the </a:t>
            </a:r>
            <a:r>
              <a:rPr lang="en-GB" dirty="0" err="1">
                <a:sym typeface="Wingdings" pitchFamily="2" charset="2"/>
              </a:rPr>
              <a:t>Kbox</a:t>
            </a:r>
            <a:r>
              <a:rPr lang="en-GB" dirty="0">
                <a:sym typeface="Wingdings" pitchFamily="2" charset="2"/>
              </a:rPr>
              <a:t> I think</a:t>
            </a:r>
          </a:p>
          <a:p>
            <a:r>
              <a:rPr lang="en-GB" dirty="0"/>
              <a:t>Planar-spherical geometry with </a:t>
            </a:r>
            <a:r>
              <a:rPr lang="en-GB" dirty="0" err="1"/>
              <a:t>ThomX</a:t>
            </a:r>
            <a:r>
              <a:rPr lang="en-GB" dirty="0"/>
              <a:t> sphere is stable</a:t>
            </a:r>
          </a:p>
          <a:p>
            <a:r>
              <a:rPr lang="en-GB" dirty="0"/>
              <a:t>Spherical-spherical with </a:t>
            </a:r>
            <a:r>
              <a:rPr lang="en-GB" dirty="0" err="1"/>
              <a:t>ThomX</a:t>
            </a:r>
            <a:r>
              <a:rPr lang="en-GB" dirty="0"/>
              <a:t> mirrors also</a:t>
            </a: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97C15CBB-8FEE-6D42-974C-F4622237AA26}"/>
              </a:ext>
            </a:extLst>
          </p:cNvPr>
          <p:cNvSpPr txBox="1"/>
          <p:nvPr/>
        </p:nvSpPr>
        <p:spPr>
          <a:xfrm>
            <a:off x="660400" y="3887748"/>
            <a:ext cx="11448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w(z) [mm]</a:t>
            </a: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BDBAEC60-3BFA-D64C-8E19-ACE7F8E38888}"/>
              </a:ext>
            </a:extLst>
          </p:cNvPr>
          <p:cNvSpPr txBox="1"/>
          <p:nvPr/>
        </p:nvSpPr>
        <p:spPr>
          <a:xfrm>
            <a:off x="5297514" y="6563995"/>
            <a:ext cx="2760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z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5C7E40DA-A9E2-2F4C-9401-8228D317C775}"/>
              </a:ext>
            </a:extLst>
          </p:cNvPr>
          <p:cNvSpPr txBox="1"/>
          <p:nvPr/>
        </p:nvSpPr>
        <p:spPr>
          <a:xfrm>
            <a:off x="2062480" y="3887748"/>
            <a:ext cx="4727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P-S</a:t>
            </a: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59A3578B-496C-1645-B64D-17DB5C245DC3}"/>
              </a:ext>
            </a:extLst>
          </p:cNvPr>
          <p:cNvSpPr txBox="1"/>
          <p:nvPr/>
        </p:nvSpPr>
        <p:spPr>
          <a:xfrm>
            <a:off x="7609840" y="3751580"/>
            <a:ext cx="4657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S-S</a:t>
            </a:r>
          </a:p>
        </p:txBody>
      </p:sp>
    </p:spTree>
    <p:extLst>
      <p:ext uri="{BB962C8B-B14F-4D97-AF65-F5344CB8AC3E}">
        <p14:creationId xmlns:p14="http://schemas.microsoft.com/office/powerpoint/2010/main" val="23188784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60E7F73-DFBB-F244-B1C5-9B71DBA8AB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Finesse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A517701-4212-DE45-B921-63CA4B57858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P-S: </a:t>
            </a:r>
          </a:p>
          <a:p>
            <a:pPr lvl="1"/>
            <a:r>
              <a:rPr lang="en-GB" dirty="0"/>
              <a:t>F0=45530; G0=25205;</a:t>
            </a:r>
          </a:p>
          <a:p>
            <a:pPr lvl="1"/>
            <a:r>
              <a:rPr lang="en-GB" dirty="0">
                <a:sym typeface="Wingdings" pitchFamily="2" charset="2"/>
              </a:rPr>
              <a:t>750kW (theoretically) good margin for high power</a:t>
            </a:r>
          </a:p>
          <a:p>
            <a:r>
              <a:rPr lang="en-GB" dirty="0">
                <a:sym typeface="Wingdings" pitchFamily="2" charset="2"/>
              </a:rPr>
              <a:t>S-S: F0=340000;G0=17000;</a:t>
            </a:r>
          </a:p>
          <a:p>
            <a:pPr lvl="1"/>
            <a:r>
              <a:rPr lang="en-GB" dirty="0">
                <a:sym typeface="Wingdings" pitchFamily="2" charset="2"/>
              </a:rPr>
              <a:t>Ultimate finesse test but less power will be stored</a:t>
            </a:r>
          </a:p>
          <a:p>
            <a:pPr lvl="1"/>
            <a:r>
              <a:rPr lang="en-GB" dirty="0">
                <a:sym typeface="Wingdings" pitchFamily="2" charset="2"/>
              </a:rPr>
              <a:t>Interesting to try for the fun + public related to very high finesse in pulsed regime with CEP tuning ? Can see how it behaves ?</a:t>
            </a:r>
          </a:p>
          <a:p>
            <a:pPr lvl="1"/>
            <a:r>
              <a:rPr lang="en-GB" dirty="0">
                <a:sym typeface="Wingdings" pitchFamily="2" charset="2"/>
              </a:rPr>
              <a:t>We could also see at high average power the effect of thermal lens while going through ULE for the input mirror.</a:t>
            </a:r>
          </a:p>
          <a:p>
            <a:pPr lvl="1"/>
            <a:endParaRPr lang="en-GB" dirty="0"/>
          </a:p>
          <a:p>
            <a:pPr lvl="1"/>
            <a:endParaRPr lang="en-GB" dirty="0"/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8E99460F-31CF-D645-8AB5-359BD37C7FC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73440" y="1590040"/>
            <a:ext cx="3505200" cy="22589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84698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86F887E-E4BD-7A48-8E0C-61CF7178D7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 proposal for discussion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A59790F-AEDB-F24E-8118-C612FB19E7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dirty="0"/>
              <a:t>2 mirror cavity</a:t>
            </a:r>
          </a:p>
          <a:p>
            <a:r>
              <a:rPr lang="en-GB" dirty="0"/>
              <a:t>Try first high power </a:t>
            </a:r>
            <a:r>
              <a:rPr lang="en-GB" dirty="0">
                <a:sym typeface="Wingdings" pitchFamily="2" charset="2"/>
              </a:rPr>
              <a:t> power record ? A nice paper but have to manage the deformation of the mirrors…)</a:t>
            </a:r>
            <a:endParaRPr lang="en-GB" dirty="0"/>
          </a:p>
          <a:p>
            <a:r>
              <a:rPr lang="en-GB" dirty="0"/>
              <a:t>Try very high finesse </a:t>
            </a:r>
            <a:r>
              <a:rPr lang="en-GB" dirty="0">
                <a:sym typeface="Wingdings" pitchFamily="2" charset="2"/>
              </a:rPr>
              <a:t> paper more difficult to sell (FP cavity locking on Erbium)</a:t>
            </a:r>
          </a:p>
          <a:p>
            <a:endParaRPr lang="en-GB" dirty="0">
              <a:sym typeface="Wingdings" pitchFamily="2" charset="2"/>
            </a:endParaRPr>
          </a:p>
          <a:p>
            <a:r>
              <a:rPr lang="en-GB" dirty="0">
                <a:sym typeface="Wingdings" pitchFamily="2" charset="2"/>
              </a:rPr>
              <a:t>Planning of presence in optical room ?</a:t>
            </a:r>
          </a:p>
          <a:p>
            <a:endParaRPr lang="en-GB" dirty="0">
              <a:sym typeface="Wingdings" pitchFamily="2" charset="2"/>
            </a:endParaRPr>
          </a:p>
          <a:p>
            <a:r>
              <a:rPr lang="en-GB" dirty="0">
                <a:sym typeface="Wingdings" pitchFamily="2" charset="2"/>
              </a:rPr>
              <a:t>Things to do for </a:t>
            </a:r>
            <a:r>
              <a:rPr lang="en-GB" dirty="0" err="1">
                <a:sym typeface="Wingdings" pitchFamily="2" charset="2"/>
              </a:rPr>
              <a:t>ThomX</a:t>
            </a:r>
            <a:r>
              <a:rPr lang="en-GB" dirty="0">
                <a:sym typeface="Wingdings" pitchFamily="2" charset="2"/>
              </a:rPr>
              <a:t>:</a:t>
            </a:r>
          </a:p>
          <a:p>
            <a:pPr lvl="1"/>
            <a:r>
              <a:rPr lang="en-GB" dirty="0">
                <a:sym typeface="Wingdings" pitchFamily="2" charset="2"/>
              </a:rPr>
              <a:t>No e-beam in august</a:t>
            </a:r>
          </a:p>
        </p:txBody>
      </p:sp>
    </p:spTree>
    <p:extLst>
      <p:ext uri="{BB962C8B-B14F-4D97-AF65-F5344CB8AC3E}">
        <p14:creationId xmlns:p14="http://schemas.microsoft.com/office/powerpoint/2010/main" val="739152254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308</TotalTime>
  <Words>290</Words>
  <Application>Microsoft Macintosh PowerPoint</Application>
  <PresentationFormat>Grand écran</PresentationFormat>
  <Paragraphs>36</Paragraphs>
  <Slides>6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Thème Office</vt:lpstr>
      <vt:lpstr>Finesse and Gain</vt:lpstr>
      <vt:lpstr>Présentation PowerPoint</vt:lpstr>
      <vt:lpstr>Current results and some context</vt:lpstr>
      <vt:lpstr>2-mirror cavity</vt:lpstr>
      <vt:lpstr>Finesse</vt:lpstr>
      <vt:lpstr>A proposal for discussion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Finesse and Gain</dc:title>
  <dc:creator>Aurélien Martens</dc:creator>
  <cp:lastModifiedBy>Aurélien Martens</cp:lastModifiedBy>
  <cp:revision>1</cp:revision>
  <dcterms:created xsi:type="dcterms:W3CDTF">2022-07-04T07:32:14Z</dcterms:created>
  <dcterms:modified xsi:type="dcterms:W3CDTF">2022-07-04T12:40:59Z</dcterms:modified>
</cp:coreProperties>
</file>