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0" r:id="rId2"/>
    <p:sldId id="431" r:id="rId3"/>
    <p:sldId id="432" r:id="rId4"/>
    <p:sldId id="453" r:id="rId5"/>
    <p:sldId id="444" r:id="rId6"/>
    <p:sldId id="433" r:id="rId7"/>
    <p:sldId id="463" r:id="rId8"/>
    <p:sldId id="443" r:id="rId9"/>
    <p:sldId id="434" r:id="rId10"/>
    <p:sldId id="464" r:id="rId11"/>
    <p:sldId id="435" r:id="rId12"/>
    <p:sldId id="436" r:id="rId13"/>
    <p:sldId id="437" r:id="rId14"/>
    <p:sldId id="438" r:id="rId15"/>
    <p:sldId id="439" r:id="rId16"/>
    <p:sldId id="442" r:id="rId17"/>
    <p:sldId id="446" r:id="rId18"/>
    <p:sldId id="465" r:id="rId19"/>
    <p:sldId id="451" r:id="rId20"/>
    <p:sldId id="448" r:id="rId21"/>
    <p:sldId id="449" r:id="rId22"/>
    <p:sldId id="450" r:id="rId23"/>
    <p:sldId id="447" r:id="rId24"/>
    <p:sldId id="452" r:id="rId25"/>
    <p:sldId id="466" r:id="rId26"/>
    <p:sldId id="458" r:id="rId27"/>
    <p:sldId id="457" r:id="rId28"/>
    <p:sldId id="455" r:id="rId29"/>
    <p:sldId id="456" r:id="rId30"/>
    <p:sldId id="454" r:id="rId31"/>
    <p:sldId id="4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9628-0AA6-4750-81B1-AB70C02F4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44261-22BA-46C2-942C-065D7BAA2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D57E4-DE4D-4CBD-BE11-B5A5C0C9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DB9B-0777-404C-97BC-1E84605C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5016-00CE-43DF-94B2-A5AD5C33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BFA6-55B0-4502-9FCF-376E3C3A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A34C0-D369-43AB-88C5-650708431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5027B-2B66-4647-AEA3-01C9E120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FACA1-745A-403B-A142-304938E9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C67DE-2052-4EA8-809C-A4D2368F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6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110DA-EC38-4746-B170-15F1EECC6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A346E-6C70-48A3-A5D3-26353AEED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EE15-80B1-4FEE-93A8-4CDFDB39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69E5F-E2D3-474A-B791-3087C8F6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7C23-C671-40BD-876C-6D32137C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18-Feb-22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ALEA Group - IJCLab / Orsay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640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894E-FB3A-4C65-AD68-CD2DDCD5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90E3-E851-4E84-B0BD-67CD4400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81548-6293-4C30-85CF-FD5670C6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7B04-8CCE-4B16-B253-F7E3B627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E985-773E-45CE-8EC5-4C6E305D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9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4173-8058-4BF4-87B4-662EC97F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BB3AF-E47E-4DB2-9E4E-2AADCF3D6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1DCD-FBC0-44B1-A960-621C7C22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87654-6A83-4FED-B04E-CD2D18D2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A69E8-EBA5-4BFC-AB69-49FC0F2C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4D27-BA77-47B1-A9C2-96A6E28C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7DB5-E8CE-4E8C-9D22-52EF65DFF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A9404-B1A5-4FED-989C-59B768B2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869D6-736D-4CEC-B201-37C327B1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A311A-C0A6-45B9-B614-6CEB4FFA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44DFB-B8E6-418F-B09F-18E43AF6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F3CD-4DE6-4C9B-B43D-4F823DBB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4B7E8-93A9-4273-8573-D00C5BC11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9D443-9A25-46F3-901A-396713AD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EB671-9F68-4AA8-BDA9-241E1B85C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41F04-7F3A-4EFF-BD75-264A99772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48B1B-80EC-4E77-AB23-D8C11AA4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715FD-9786-4EED-88EC-58D570CD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6A08D-4C90-4716-AC17-0F53C696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8981-7564-4309-9BD1-BC44D5B6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88154-56E0-4FD2-8653-9BBC6340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1A9AE-AFC7-4B1F-9339-5939FBE7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D4AE7-5C16-4688-B151-EB8FD007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7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ABD77-A6FB-46E5-97CF-B66FC022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C9CEA-5668-47B6-B0EC-966EDA23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2911B-166C-49C7-A58A-9BC33613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5F23-0801-449E-8CFC-658CF6CC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1D328-222F-4F27-8B12-91625A12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4C25-94CC-48D7-928C-6097C23BC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36B59-2A08-42E5-89DB-F7B517AD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958EC-0DD8-430F-957C-6DA401C6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5665-F25A-4199-9F35-11F2CA19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3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5704-7422-4135-8EF6-308EC0FD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0BDE0-06F1-4926-83DA-0DCBEACA8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DBEF0-E2B6-4FE9-929A-1CC165EE6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BA7B9-D6B6-4A61-8D8B-CD5CB02A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04960-E519-4FE4-A8FB-184A8EA9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58675-190E-4CBC-AAE5-C6E725B0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0F4BE-FFE7-4FC7-8649-E1B1A6CD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892BD-6925-489D-94A9-137845EAA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A1CFC-6DCC-4BC8-8807-8EE21355A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31DE-9476-4D1E-864A-08EB8DCE852E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59761-E3F4-475C-B54A-5552C82C6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5EE4-0436-47F0-BB4F-6E571D4FA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9" Type="http://schemas.openxmlformats.org/officeDocument/2006/relationships/image" Target="../media/image31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6.png"/><Relationship Id="rId42" Type="http://schemas.openxmlformats.org/officeDocument/2006/relationships/image" Target="../media/image3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38" Type="http://schemas.openxmlformats.org/officeDocument/2006/relationships/image" Target="../media/image3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41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37" Type="http://schemas.openxmlformats.org/officeDocument/2006/relationships/image" Target="../media/image29.png"/><Relationship Id="rId40" Type="http://schemas.openxmlformats.org/officeDocument/2006/relationships/image" Target="../media/image32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36" Type="http://schemas.openxmlformats.org/officeDocument/2006/relationships/image" Target="../media/image2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35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31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8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7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26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9.png"/><Relationship Id="rId27" Type="http://schemas.openxmlformats.org/officeDocument/2006/relationships/image" Target="../media/image32.svg"/><Relationship Id="rId30" Type="http://schemas.openxmlformats.org/officeDocument/2006/relationships/image" Target="../media/image25.png"/><Relationship Id="rId8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38.svg"/><Relationship Id="rId4" Type="http://schemas.openxmlformats.org/officeDocument/2006/relationships/image" Target="../media/image28.sv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63AC51-74F5-4817-AB3B-90BE78949BA6}"/>
              </a:ext>
            </a:extLst>
          </p:cNvPr>
          <p:cNvSpPr txBox="1"/>
          <p:nvPr/>
        </p:nvSpPr>
        <p:spPr>
          <a:xfrm>
            <a:off x="2200275" y="1457325"/>
            <a:ext cx="7629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MENHIR Ultrafast Laser</a:t>
            </a:r>
          </a:p>
          <a:p>
            <a:pPr algn="ctr"/>
            <a:r>
              <a:rPr lang="en-US" sz="4400" dirty="0"/>
              <a:t> 216.66 MHz Lock into </a:t>
            </a:r>
          </a:p>
          <a:p>
            <a:pPr algn="ctr"/>
            <a:r>
              <a:rPr lang="en-US" sz="4400" dirty="0"/>
              <a:t>a Bow Tie Optical Cavity </a:t>
            </a:r>
            <a:r>
              <a:rPr lang="en-US" sz="4400" dirty="0" err="1"/>
              <a:t>Sbox</a:t>
            </a:r>
            <a:r>
              <a:rPr lang="en-US" sz="4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B6CA6-46FA-4976-9B76-2873EB0811ED}"/>
              </a:ext>
            </a:extLst>
          </p:cNvPr>
          <p:cNvSpPr txBox="1"/>
          <p:nvPr/>
        </p:nvSpPr>
        <p:spPr>
          <a:xfrm>
            <a:off x="3829050" y="3986213"/>
            <a:ext cx="444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Manar AMER </a:t>
            </a:r>
          </a:p>
          <a:p>
            <a:pPr algn="ctr"/>
            <a:r>
              <a:rPr lang="en-US" dirty="0"/>
              <a:t>ALEA Group </a:t>
            </a:r>
          </a:p>
        </p:txBody>
      </p:sp>
    </p:spTree>
    <p:extLst>
      <p:ext uri="{BB962C8B-B14F-4D97-AF65-F5344CB8AC3E}">
        <p14:creationId xmlns:p14="http://schemas.microsoft.com/office/powerpoint/2010/main" val="132792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 Measurement – using CW laser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D9EB9-5442-4040-9F59-D65946A9E7D4}"/>
              </a:ext>
            </a:extLst>
          </p:cNvPr>
          <p:cNvSpPr txBox="1"/>
          <p:nvPr/>
        </p:nvSpPr>
        <p:spPr>
          <a:xfrm>
            <a:off x="486137" y="1990846"/>
            <a:ext cx="3889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Sweep time = 1 sec</a:t>
            </a:r>
          </a:p>
          <a:p>
            <a:r>
              <a:rPr lang="en-US" dirty="0"/>
              <a:t>Range = 3 MHz </a:t>
            </a:r>
          </a:p>
          <a:p>
            <a:endParaRPr lang="en-US" dirty="0"/>
          </a:p>
          <a:p>
            <a:r>
              <a:rPr lang="en-US" dirty="0"/>
              <a:t>FWHM = 86.44 </a:t>
            </a:r>
            <a:r>
              <a:rPr lang="en-US" dirty="0" err="1"/>
              <a:t>KHz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Finesse = </a:t>
            </a:r>
            <a:r>
              <a:rPr lang="en-US" b="1" dirty="0"/>
              <a:t>2506.4706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FD51B-5679-491C-A197-898A17FF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92" y="928687"/>
            <a:ext cx="7161113" cy="53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Fundamental Mode at Transmission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04D62-07C7-4B91-B62C-865567DED8EA}"/>
              </a:ext>
            </a:extLst>
          </p:cNvPr>
          <p:cNvSpPr txBox="1"/>
          <p:nvPr/>
        </p:nvSpPr>
        <p:spPr>
          <a:xfrm>
            <a:off x="636494" y="923365"/>
            <a:ext cx="6526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Locking of the MEHNIR Laser</a:t>
            </a:r>
          </a:p>
          <a:p>
            <a:endParaRPr lang="en-US" dirty="0"/>
          </a:p>
          <a:p>
            <a:r>
              <a:rPr lang="en-US" dirty="0"/>
              <a:t>Cavity under pressure 9.5*10-2 mbar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FB2FE-F3FF-44D7-A0FD-25EE6C75D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80" y="1098501"/>
            <a:ext cx="4222376" cy="3206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94EE1-26F7-4456-A7FF-796B3C7BC93F}"/>
              </a:ext>
            </a:extLst>
          </p:cNvPr>
          <p:cNvSpPr txBox="1"/>
          <p:nvPr/>
        </p:nvSpPr>
        <p:spPr>
          <a:xfrm>
            <a:off x="806824" y="1963271"/>
            <a:ext cx="4222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cavity FSR ~ 216.66 MHz </a:t>
            </a:r>
          </a:p>
          <a:p>
            <a:r>
              <a:rPr lang="en-US" dirty="0"/>
              <a:t>Laser </a:t>
            </a:r>
            <a:r>
              <a:rPr lang="en-US" dirty="0" err="1"/>
              <a:t>Frep</a:t>
            </a:r>
            <a:r>
              <a:rPr lang="en-US" dirty="0"/>
              <a:t> = 216.6625 MHz</a:t>
            </a:r>
          </a:p>
          <a:p>
            <a:endParaRPr lang="en-US" dirty="0"/>
          </a:p>
          <a:p>
            <a:r>
              <a:rPr lang="en-US" dirty="0"/>
              <a:t>Fundamental mode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AC888-59D2-4E58-9975-E232D464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610" y="4771374"/>
            <a:ext cx="3722435" cy="1163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EB6AE-0F31-4E73-9521-04A5AF20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959" y="3142337"/>
            <a:ext cx="4449953" cy="32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First Lock of MENHIR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298169" y="960337"/>
            <a:ext cx="4088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lock is shown for the pulsed laser 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 where the total divisions on the oscilloscope screen correspond to 100% (The zero is placed at the bottom of the screen)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coupling between the transmission and reflection ~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regions are shown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Searching for lock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Almost locked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 locked laser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80704-AC5F-454A-8138-0AEBCCB9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76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5DA57-222E-4D1B-AA79-2F8900953F8F}"/>
              </a:ext>
            </a:extLst>
          </p:cNvPr>
          <p:cNvSpPr txBox="1"/>
          <p:nvPr/>
        </p:nvSpPr>
        <p:spPr>
          <a:xfrm>
            <a:off x="140447" y="5195559"/>
            <a:ext cx="3030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</p:spTree>
    <p:extLst>
      <p:ext uri="{BB962C8B-B14F-4D97-AF65-F5344CB8AC3E}">
        <p14:creationId xmlns:p14="http://schemas.microsoft.com/office/powerpoint/2010/main" val="115121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2CB9D9-D111-4770-B270-8B49A28CA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0" y="801550"/>
            <a:ext cx="7315200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8CD96B-4522-4C73-9B5E-C16C50C9DB48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B1E02D-9185-4839-AA5D-0EAFF224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/>
          <a:lstStyle/>
          <a:p>
            <a:r>
              <a:rPr lang="en-US" dirty="0"/>
              <a:t>  Lock of MENHIR  - Error signal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E5ACA-EA0F-4CDE-AAC9-D70C10DCEB09}"/>
              </a:ext>
            </a:extLst>
          </p:cNvPr>
          <p:cNvSpPr txBox="1"/>
          <p:nvPr/>
        </p:nvSpPr>
        <p:spPr>
          <a:xfrm>
            <a:off x="298169" y="960337"/>
            <a:ext cx="40886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zoom on the lock that shows the error signal contained in the airy peak before the lock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note on the error signal that when locked there offset, Not understood yet.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regions are shown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No frequency regulation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Almost locked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 locked laser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BD72E-6C38-4F30-9AFF-19EE3DC34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A2CAA-4BE9-4FC5-B564-22DC0F57F7CE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9C34D8-88CE-45AE-A305-9B6937DE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/>
          <a:lstStyle/>
          <a:p>
            <a:r>
              <a:rPr lang="en-US" dirty="0"/>
              <a:t>  Lock of MENHIR  - Error signal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19280-E1AE-4C9C-AA4F-4CF761102046}"/>
              </a:ext>
            </a:extLst>
          </p:cNvPr>
          <p:cNvSpPr txBox="1"/>
          <p:nvPr/>
        </p:nvSpPr>
        <p:spPr>
          <a:xfrm>
            <a:off x="251868" y="960337"/>
            <a:ext cx="45863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lock is shown for the pulsed laser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closer zoom on the lock showing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blue signal correspond to the feedback voltage compensation on the piezo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 first region locked (Oscillation comping from outside noise compensation)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Second , disturbance in lock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Third , regulation signal is 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red signal shows the clean error signal at the crossing point between lock and no lock </a:t>
            </a:r>
          </a:p>
        </p:txBody>
      </p:sp>
    </p:spTree>
    <p:extLst>
      <p:ext uri="{BB962C8B-B14F-4D97-AF65-F5344CB8AC3E}">
        <p14:creationId xmlns:p14="http://schemas.microsoft.com/office/powerpoint/2010/main" val="171346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ADC44-7D55-4112-A5E8-8D8DF231E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53A54-37D7-444B-97D0-C8C54D0A9790}"/>
              </a:ext>
            </a:extLst>
          </p:cNvPr>
          <p:cNvSpPr txBox="1"/>
          <p:nvPr/>
        </p:nvSpPr>
        <p:spPr>
          <a:xfrm>
            <a:off x="671513" y="1550895"/>
            <a:ext cx="3460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Vibrations on Blue signal is the compensation for when we where taking near the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change in average value over time could be due to thermal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We have to constantly change it to be kept in the range of the Fundamental mode.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114E9-912F-4D6B-9463-5AFB695A02D5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354C4B-E4E8-4B3B-9B1D-524D977F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/>
          <a:lstStyle/>
          <a:p>
            <a:r>
              <a:rPr lang="en-US" dirty="0"/>
              <a:t>  Lock of MENHIR  - Piezo Sound Extraction </a:t>
            </a:r>
          </a:p>
        </p:txBody>
      </p:sp>
    </p:spTree>
    <p:extLst>
      <p:ext uri="{BB962C8B-B14F-4D97-AF65-F5344CB8AC3E}">
        <p14:creationId xmlns:p14="http://schemas.microsoft.com/office/powerpoint/2010/main" val="185843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971550" y="1400175"/>
            <a:ext cx="1015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Changed mirror from Transmission 2500 ppm to </a:t>
            </a:r>
            <a:r>
              <a:rPr lang="en-US" b="1" dirty="0"/>
              <a:t>500 ppm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2A1143-5460-4A31-8F57-9DC1CBD3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/>
          <a:lstStyle/>
          <a:p>
            <a:r>
              <a:rPr lang="en-US" dirty="0"/>
              <a:t>  Change of Mirror for Higher Finesse 1</a:t>
            </a:r>
          </a:p>
        </p:txBody>
      </p:sp>
    </p:spTree>
    <p:extLst>
      <p:ext uri="{BB962C8B-B14F-4D97-AF65-F5344CB8AC3E}">
        <p14:creationId xmlns:p14="http://schemas.microsoft.com/office/powerpoint/2010/main" val="219822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971551" y="1400175"/>
            <a:ext cx="283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Raw transmission signal shown on the oscilloscope before Finesse extraction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2BD3A-BAD4-45A6-BCA8-FABA94567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1A8F7-FAF8-4F38-86F2-82983AD39A41}"/>
              </a:ext>
            </a:extLst>
          </p:cNvPr>
          <p:cNvSpPr txBox="1"/>
          <p:nvPr/>
        </p:nvSpPr>
        <p:spPr>
          <a:xfrm>
            <a:off x="140447" y="5195559"/>
            <a:ext cx="3030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BF487E-87B7-4AE8-9C09-B95C02A1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169863"/>
            <a:ext cx="6437312" cy="488950"/>
          </a:xfrm>
        </p:spPr>
        <p:txBody>
          <a:bodyPr/>
          <a:lstStyle/>
          <a:p>
            <a:r>
              <a:rPr lang="en-US" dirty="0"/>
              <a:t>Finesse Measurement – using CW laser</a:t>
            </a:r>
          </a:p>
        </p:txBody>
      </p:sp>
    </p:spTree>
    <p:extLst>
      <p:ext uri="{BB962C8B-B14F-4D97-AF65-F5344CB8AC3E}">
        <p14:creationId xmlns:p14="http://schemas.microsoft.com/office/powerpoint/2010/main" val="394833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 Measurement – using CW laser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D9EB9-5442-4040-9F59-D65946A9E7D4}"/>
              </a:ext>
            </a:extLst>
          </p:cNvPr>
          <p:cNvSpPr txBox="1"/>
          <p:nvPr/>
        </p:nvSpPr>
        <p:spPr>
          <a:xfrm>
            <a:off x="486137" y="1990846"/>
            <a:ext cx="3889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Sweep time = 5 sec</a:t>
            </a:r>
          </a:p>
          <a:p>
            <a:r>
              <a:rPr lang="en-US" dirty="0"/>
              <a:t>Range = 1 MHz </a:t>
            </a:r>
          </a:p>
          <a:p>
            <a:endParaRPr lang="en-US" dirty="0"/>
          </a:p>
          <a:p>
            <a:r>
              <a:rPr lang="en-US" dirty="0"/>
              <a:t>FWHM = 28.8036 </a:t>
            </a:r>
            <a:r>
              <a:rPr lang="en-US" dirty="0" err="1"/>
              <a:t>KHz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Finesse = </a:t>
            </a:r>
            <a:r>
              <a:rPr lang="en-US" b="1" dirty="0"/>
              <a:t>7521.981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25848-D78D-4664-9441-BD1C7099B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31" y="1121087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5F9395-47D3-4E1C-90CE-BF9E847C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8ED7A-DC33-4AC7-9F6F-2D08023E6C4D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150728-E47C-4A4C-BCF0-3C343B9E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 fontScale="90000"/>
          </a:bodyPr>
          <a:lstStyle/>
          <a:p>
            <a:r>
              <a:rPr lang="en-US" dirty="0"/>
              <a:t>  Change of Mirror for Higher Finesse – Lock over time</a:t>
            </a:r>
          </a:p>
        </p:txBody>
      </p:sp>
    </p:spTree>
    <p:extLst>
      <p:ext uri="{BB962C8B-B14F-4D97-AF65-F5344CB8AC3E}">
        <p14:creationId xmlns:p14="http://schemas.microsoft.com/office/powerpoint/2010/main" val="251037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983124" y="1573795"/>
            <a:ext cx="95845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Introduction to </a:t>
            </a:r>
            <a:r>
              <a:rPr lang="en-US" sz="2400" dirty="0" err="1"/>
              <a:t>Sbox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Adaptation to MENHIR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Finesse Measurement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Injection Setup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Measured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Laser Lock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of finesse (by Mirror Transmission Changing/Cleaning)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20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 fontScale="90000"/>
          </a:bodyPr>
          <a:lstStyle/>
          <a:p>
            <a:r>
              <a:rPr lang="en-US" dirty="0"/>
              <a:t> Change of Mirror for Higher Finesse – Lock Error signal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88049-95FE-4529-96DF-9D6951308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7D09B-75BB-4BBA-9FFC-6AC9DD5DE486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DDA0A-CDFF-49E6-82B9-8A7C83116BA2}"/>
              </a:ext>
            </a:extLst>
          </p:cNvPr>
          <p:cNvSpPr/>
          <p:nvPr/>
        </p:nvSpPr>
        <p:spPr>
          <a:xfrm>
            <a:off x="512267" y="1785924"/>
            <a:ext cx="3573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coupling between the transmission and reflection ~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error signal at the point were the lock is lost </a:t>
            </a:r>
          </a:p>
        </p:txBody>
      </p:sp>
    </p:spTree>
    <p:extLst>
      <p:ext uri="{BB962C8B-B14F-4D97-AF65-F5344CB8AC3E}">
        <p14:creationId xmlns:p14="http://schemas.microsoft.com/office/powerpoint/2010/main" val="196714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5CBA5-2133-43DF-9BC3-664EFB49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74B43-5D2D-4977-8CA4-4D253826D57F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8BAD2D-FD84-4D29-B3B3-5C331C64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169863"/>
            <a:ext cx="6864128" cy="488950"/>
          </a:xfrm>
        </p:spPr>
        <p:txBody>
          <a:bodyPr>
            <a:normAutofit fontScale="90000"/>
          </a:bodyPr>
          <a:lstStyle/>
          <a:p>
            <a:r>
              <a:rPr lang="en-US" dirty="0"/>
              <a:t> Change of Mirror for Higher Finesse 1 – Lock Error signal </a:t>
            </a:r>
          </a:p>
        </p:txBody>
      </p:sp>
    </p:spTree>
    <p:extLst>
      <p:ext uri="{BB962C8B-B14F-4D97-AF65-F5344CB8AC3E}">
        <p14:creationId xmlns:p14="http://schemas.microsoft.com/office/powerpoint/2010/main" val="69367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971551" y="1400175"/>
            <a:ext cx="281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Vibrations on Blue signal is the compensation for when we where taking near the laser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1FCFC-9C1E-49F5-9E73-0F8BAC028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40680-9B0E-485E-8C64-601A189177A0}"/>
              </a:ext>
            </a:extLst>
          </p:cNvPr>
          <p:cNvSpPr txBox="1"/>
          <p:nvPr/>
        </p:nvSpPr>
        <p:spPr>
          <a:xfrm>
            <a:off x="140447" y="5195559"/>
            <a:ext cx="303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5A89E6-9BAA-4F0F-97E7-5657AE5E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Lock of MENHIR  - Piezo Sound Extraction </a:t>
            </a:r>
          </a:p>
        </p:txBody>
      </p:sp>
    </p:spTree>
    <p:extLst>
      <p:ext uri="{BB962C8B-B14F-4D97-AF65-F5344CB8AC3E}">
        <p14:creationId xmlns:p14="http://schemas.microsoft.com/office/powerpoint/2010/main" val="399464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971550" y="1400175"/>
            <a:ext cx="1015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B02E2-D097-45B0-B37B-7FAA5A2E4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76D1C4-225F-4B38-B2E7-EF75DE9964AC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3D993F-A1CD-4387-A721-C00B5AF9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169863"/>
            <a:ext cx="6437312" cy="488950"/>
          </a:xfrm>
        </p:spPr>
        <p:txBody>
          <a:bodyPr>
            <a:normAutofit fontScale="90000"/>
          </a:bodyPr>
          <a:lstStyle/>
          <a:p>
            <a:r>
              <a:rPr lang="en-US" dirty="0"/>
              <a:t>  Change of Mirror for Higher Finesse 1 – Clap effect  </a:t>
            </a:r>
          </a:p>
        </p:txBody>
      </p:sp>
    </p:spTree>
    <p:extLst>
      <p:ext uri="{BB962C8B-B14F-4D97-AF65-F5344CB8AC3E}">
        <p14:creationId xmlns:p14="http://schemas.microsoft.com/office/powerpoint/2010/main" val="419381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Change of Mirror for Higher Finesse 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971550" y="1400175"/>
            <a:ext cx="1015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Changed mirror from Transmission 500 ppm to 120 ppm , from ThomX mirrors and cleaning of the other 3 mirrors (M3/M4 2 spherical from </a:t>
            </a:r>
            <a:r>
              <a:rPr lang="en-US" dirty="0" err="1"/>
              <a:t>Sbox</a:t>
            </a:r>
            <a:r>
              <a:rPr lang="en-US" dirty="0"/>
              <a:t>, M2 Plan mirror from </a:t>
            </a:r>
            <a:r>
              <a:rPr lang="en-US" dirty="0" err="1"/>
              <a:t>Sbox</a:t>
            </a:r>
            <a:r>
              <a:rPr lang="en-US" dirty="0"/>
              <a:t> spare) </a:t>
            </a:r>
          </a:p>
        </p:txBody>
      </p:sp>
    </p:spTree>
    <p:extLst>
      <p:ext uri="{BB962C8B-B14F-4D97-AF65-F5344CB8AC3E}">
        <p14:creationId xmlns:p14="http://schemas.microsoft.com/office/powerpoint/2010/main" val="274164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 Measurement – using CW laser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D9EB9-5442-4040-9F59-D65946A9E7D4}"/>
              </a:ext>
            </a:extLst>
          </p:cNvPr>
          <p:cNvSpPr txBox="1"/>
          <p:nvPr/>
        </p:nvSpPr>
        <p:spPr>
          <a:xfrm>
            <a:off x="486137" y="1990846"/>
            <a:ext cx="3889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Sweep time = 10 sec</a:t>
            </a:r>
          </a:p>
          <a:p>
            <a:r>
              <a:rPr lang="en-US" dirty="0"/>
              <a:t>Range = 200 </a:t>
            </a:r>
            <a:r>
              <a:rPr lang="en-US" dirty="0" err="1"/>
              <a:t>KHz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FWHM = 10.9046 </a:t>
            </a:r>
            <a:r>
              <a:rPr lang="en-US" dirty="0" err="1"/>
              <a:t>KHz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Finesse = 19868.7469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C54F2-C7DC-4E5F-A39E-3AD2B7AF7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59" y="1090733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7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Change of Mirror for Higher Finesse 2 – 00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607D1-FE6A-4594-BE19-6D4DA079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9" y="806789"/>
            <a:ext cx="5795492" cy="440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B2F1E-00FA-40A7-A232-3DE5B932F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45" y="2326511"/>
            <a:ext cx="5670712" cy="3967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0C6678-D95B-4C20-8CDE-A4FA7CC4C5FB}"/>
              </a:ext>
            </a:extLst>
          </p:cNvPr>
          <p:cNvSpPr txBox="1"/>
          <p:nvPr/>
        </p:nvSpPr>
        <p:spPr>
          <a:xfrm>
            <a:off x="636494" y="923365"/>
            <a:ext cx="6526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Locking of the MEHNIR Laser</a:t>
            </a:r>
          </a:p>
          <a:p>
            <a:endParaRPr lang="en-US" dirty="0"/>
          </a:p>
          <a:p>
            <a:r>
              <a:rPr lang="en-US" dirty="0"/>
              <a:t>Cavity under pressure 1*10-2 mbar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49DB1-8430-4C11-989E-0EC7448C2A4D}"/>
              </a:ext>
            </a:extLst>
          </p:cNvPr>
          <p:cNvSpPr txBox="1"/>
          <p:nvPr/>
        </p:nvSpPr>
        <p:spPr>
          <a:xfrm>
            <a:off x="806824" y="1963271"/>
            <a:ext cx="3672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cavity FSR ~ 216.6625 MHz </a:t>
            </a:r>
          </a:p>
          <a:p>
            <a:endParaRPr lang="en-US" dirty="0"/>
          </a:p>
          <a:p>
            <a:r>
              <a:rPr lang="en-US" dirty="0"/>
              <a:t>Fundamental mode </a:t>
            </a:r>
          </a:p>
        </p:txBody>
      </p:sp>
    </p:spTree>
    <p:extLst>
      <p:ext uri="{BB962C8B-B14F-4D97-AF65-F5344CB8AC3E}">
        <p14:creationId xmlns:p14="http://schemas.microsoft.com/office/powerpoint/2010/main" val="150592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Change of Mirror for Higher Finesse 2 – Clap effect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B9046-C9EA-4C19-AFDD-9C1B425B6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F6586-63A2-4437-BF2D-D9338EA58806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B72A8-7F69-45EC-A610-560F5FE51267}"/>
              </a:ext>
            </a:extLst>
          </p:cNvPr>
          <p:cNvSpPr txBox="1"/>
          <p:nvPr/>
        </p:nvSpPr>
        <p:spPr>
          <a:xfrm>
            <a:off x="470231" y="1225241"/>
            <a:ext cx="3495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effect seen in the middle of the lock is a clap where the lock is able to almost instantaneously come back from it and not lose the 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coupling for the pulsed laser in comparison to the CW laser (~ 50 %) is very low</a:t>
            </a:r>
          </a:p>
          <a:p>
            <a:r>
              <a:rPr lang="en-US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One of the reasons could be the Carrier Phase Envelop (CEP) of the laser!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9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Change of Mirror for Higher Finesse 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FA21F-BD32-4D14-AE21-A952C371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765AE-FE6D-4087-AA61-97EBF93ACA1A}"/>
              </a:ext>
            </a:extLst>
          </p:cNvPr>
          <p:cNvSpPr txBox="1"/>
          <p:nvPr/>
        </p:nvSpPr>
        <p:spPr>
          <a:xfrm>
            <a:off x="474562" y="1805651"/>
            <a:ext cx="349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Transmission and Reflection Airy Peaks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F5690-01EC-47A9-A85C-6FC5D4A09264}"/>
              </a:ext>
            </a:extLst>
          </p:cNvPr>
          <p:cNvSpPr txBox="1"/>
          <p:nvPr/>
        </p:nvSpPr>
        <p:spPr>
          <a:xfrm>
            <a:off x="140447" y="5195559"/>
            <a:ext cx="303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</p:txBody>
      </p:sp>
    </p:spTree>
    <p:extLst>
      <p:ext uri="{BB962C8B-B14F-4D97-AF65-F5344CB8AC3E}">
        <p14:creationId xmlns:p14="http://schemas.microsoft.com/office/powerpoint/2010/main" val="208898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Change of Mirror for Higher Finesse 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4D2F2-B02C-4700-98A5-EB7DFB1C6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773849"/>
            <a:ext cx="7315199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CAD830-ED35-496C-8278-F80ABE7F1F7A}"/>
              </a:ext>
            </a:extLst>
          </p:cNvPr>
          <p:cNvSpPr txBox="1"/>
          <p:nvPr/>
        </p:nvSpPr>
        <p:spPr>
          <a:xfrm>
            <a:off x="971551" y="1400175"/>
            <a:ext cx="281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Vibrations on Blue signal is the compensation for when we where taking near the laser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310E7-7F71-4574-994E-EF7B4114BF66}"/>
              </a:ext>
            </a:extLst>
          </p:cNvPr>
          <p:cNvSpPr txBox="1"/>
          <p:nvPr/>
        </p:nvSpPr>
        <p:spPr>
          <a:xfrm>
            <a:off x="140447" y="5195559"/>
            <a:ext cx="303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</p:spTree>
    <p:extLst>
      <p:ext uri="{BB962C8B-B14F-4D97-AF65-F5344CB8AC3E}">
        <p14:creationId xmlns:p14="http://schemas.microsoft.com/office/powerpoint/2010/main" val="83930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Sbox</a:t>
            </a:r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971550" y="1400175"/>
            <a:ext cx="1015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bow – tie optical cavity used for research and development for ThomX* experiment Optical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 FSR = 133.33 MHz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FCDCC-DF5A-4981-B545-D55C3455B063}"/>
              </a:ext>
            </a:extLst>
          </p:cNvPr>
          <p:cNvSpPr/>
          <p:nvPr/>
        </p:nvSpPr>
        <p:spPr>
          <a:xfrm>
            <a:off x="971550" y="5930384"/>
            <a:ext cx="305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*https://thomx.ijclab.in2p3.fr/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6823C-6E4C-4B84-AC95-06C0C6E98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53" b="17047"/>
          <a:stretch/>
        </p:blipFill>
        <p:spPr>
          <a:xfrm>
            <a:off x="7136212" y="2516464"/>
            <a:ext cx="4313331" cy="16625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5D77DC-5122-4F8B-A854-D5A86AB6F622}"/>
              </a:ext>
            </a:extLst>
          </p:cNvPr>
          <p:cNvGrpSpPr/>
          <p:nvPr/>
        </p:nvGrpSpPr>
        <p:grpSpPr>
          <a:xfrm>
            <a:off x="5416165" y="3849485"/>
            <a:ext cx="1828800" cy="91440"/>
            <a:chOff x="1543965" y="4888775"/>
            <a:chExt cx="2699097" cy="914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E66DD5-7B83-440B-BCC4-54C7D6781EF9}"/>
                </a:ext>
              </a:extLst>
            </p:cNvPr>
            <p:cNvSpPr/>
            <p:nvPr/>
          </p:nvSpPr>
          <p:spPr>
            <a:xfrm>
              <a:off x="1543965" y="488877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F009A1-583F-460B-8563-E4C6627CB40B}"/>
                </a:ext>
              </a:extLst>
            </p:cNvPr>
            <p:cNvSpPr/>
            <p:nvPr/>
          </p:nvSpPr>
          <p:spPr>
            <a:xfrm>
              <a:off x="2084819" y="488877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9DB393-C3CE-4053-B0C8-9BF7CFA976EE}"/>
                </a:ext>
              </a:extLst>
            </p:cNvPr>
            <p:cNvSpPr/>
            <p:nvPr/>
          </p:nvSpPr>
          <p:spPr>
            <a:xfrm>
              <a:off x="2577282" y="488877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C47227-F74B-4772-9329-3BC3A688B0C9}"/>
                </a:ext>
              </a:extLst>
            </p:cNvPr>
            <p:cNvSpPr/>
            <p:nvPr/>
          </p:nvSpPr>
          <p:spPr>
            <a:xfrm>
              <a:off x="3118136" y="488877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6E6A5A-478F-445B-87C3-A37FFC3C76EC}"/>
                </a:ext>
              </a:extLst>
            </p:cNvPr>
            <p:cNvSpPr/>
            <p:nvPr/>
          </p:nvSpPr>
          <p:spPr>
            <a:xfrm>
              <a:off x="3610768" y="488877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A37321-F8E2-426C-8742-BAE2EF4E7436}"/>
                </a:ext>
              </a:extLst>
            </p:cNvPr>
            <p:cNvSpPr/>
            <p:nvPr/>
          </p:nvSpPr>
          <p:spPr>
            <a:xfrm>
              <a:off x="4151622" y="488877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ACF403F-1E08-4E8A-B08A-71D27EBC13CA}"/>
              </a:ext>
            </a:extLst>
          </p:cNvPr>
          <p:cNvSpPr txBox="1"/>
          <p:nvPr/>
        </p:nvSpPr>
        <p:spPr>
          <a:xfrm>
            <a:off x="6973224" y="2255696"/>
            <a:ext cx="136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Spherical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BF95B2-016E-41B0-BA32-4EFA7EC7AA33}"/>
              </a:ext>
            </a:extLst>
          </p:cNvPr>
          <p:cNvSpPr txBox="1"/>
          <p:nvPr/>
        </p:nvSpPr>
        <p:spPr>
          <a:xfrm>
            <a:off x="9669146" y="2222730"/>
            <a:ext cx="136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Spherical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C8BA9-67E8-4D99-83AC-A72781797014}"/>
              </a:ext>
            </a:extLst>
          </p:cNvPr>
          <p:cNvSpPr txBox="1"/>
          <p:nvPr/>
        </p:nvSpPr>
        <p:spPr>
          <a:xfrm>
            <a:off x="7090492" y="4127238"/>
            <a:ext cx="136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26BED-C89D-4516-946D-B1E40E23DFE0}"/>
              </a:ext>
            </a:extLst>
          </p:cNvPr>
          <p:cNvSpPr txBox="1"/>
          <p:nvPr/>
        </p:nvSpPr>
        <p:spPr>
          <a:xfrm>
            <a:off x="10001194" y="4189043"/>
            <a:ext cx="136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39835F-79C5-4BFD-96BA-F5D779BB0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9" y="2621711"/>
            <a:ext cx="4065660" cy="26747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EF7B2F-AA06-4AA3-AE43-D707D24E4DCE}"/>
              </a:ext>
            </a:extLst>
          </p:cNvPr>
          <p:cNvSpPr txBox="1"/>
          <p:nvPr/>
        </p:nvSpPr>
        <p:spPr>
          <a:xfrm>
            <a:off x="971550" y="5357091"/>
            <a:ext cx="371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Cavity setup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E599E4-AC23-41C6-BBC9-EE4FE7CC759E}"/>
              </a:ext>
            </a:extLst>
          </p:cNvPr>
          <p:cNvCxnSpPr/>
          <p:nvPr/>
        </p:nvCxnSpPr>
        <p:spPr>
          <a:xfrm>
            <a:off x="1653309" y="4091977"/>
            <a:ext cx="1927841" cy="61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A67FC1-B2EF-4D0D-A2D3-505FDD0C633C}"/>
              </a:ext>
            </a:extLst>
          </p:cNvPr>
          <p:cNvCxnSpPr>
            <a:cxnSpLocks/>
          </p:cNvCxnSpPr>
          <p:nvPr/>
        </p:nvCxnSpPr>
        <p:spPr>
          <a:xfrm flipV="1">
            <a:off x="1930400" y="4424218"/>
            <a:ext cx="219259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E7FDBA-1DB3-47EC-866F-2E0555EC40CF}"/>
              </a:ext>
            </a:extLst>
          </p:cNvPr>
          <p:cNvCxnSpPr>
            <a:cxnSpLocks/>
          </p:cNvCxnSpPr>
          <p:nvPr/>
        </p:nvCxnSpPr>
        <p:spPr>
          <a:xfrm>
            <a:off x="1653309" y="4122879"/>
            <a:ext cx="2486371" cy="3013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E43A35-601C-4B27-A550-E5B5B4412DB2}"/>
              </a:ext>
            </a:extLst>
          </p:cNvPr>
          <p:cNvCxnSpPr>
            <a:cxnSpLocks/>
          </p:cNvCxnSpPr>
          <p:nvPr/>
        </p:nvCxnSpPr>
        <p:spPr>
          <a:xfrm flipV="1">
            <a:off x="1913715" y="4153782"/>
            <a:ext cx="1667435" cy="270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7086E1-6ADD-4233-B0F1-2FDAB9283A27}"/>
              </a:ext>
            </a:extLst>
          </p:cNvPr>
          <p:cNvCxnSpPr>
            <a:cxnSpLocks/>
          </p:cNvCxnSpPr>
          <p:nvPr/>
        </p:nvCxnSpPr>
        <p:spPr>
          <a:xfrm flipV="1">
            <a:off x="4122995" y="4430608"/>
            <a:ext cx="219259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A72237C-C724-4258-87AF-9CA140D5B345}"/>
              </a:ext>
            </a:extLst>
          </p:cNvPr>
          <p:cNvSpPr txBox="1"/>
          <p:nvPr/>
        </p:nvSpPr>
        <p:spPr>
          <a:xfrm>
            <a:off x="10104699" y="4508927"/>
            <a:ext cx="61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M1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19A3B8-7241-4F9C-9963-947CE509C4F8}"/>
              </a:ext>
            </a:extLst>
          </p:cNvPr>
          <p:cNvSpPr txBox="1"/>
          <p:nvPr/>
        </p:nvSpPr>
        <p:spPr>
          <a:xfrm>
            <a:off x="7155790" y="4429057"/>
            <a:ext cx="61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M2</a:t>
            </a:r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02E226-1071-46C0-A497-399936E103C4}"/>
              </a:ext>
            </a:extLst>
          </p:cNvPr>
          <p:cNvSpPr txBox="1"/>
          <p:nvPr/>
        </p:nvSpPr>
        <p:spPr>
          <a:xfrm>
            <a:off x="9999027" y="1920526"/>
            <a:ext cx="61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M3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CCF2E7-004A-4815-9E33-6022508AD1C6}"/>
              </a:ext>
            </a:extLst>
          </p:cNvPr>
          <p:cNvSpPr txBox="1"/>
          <p:nvPr/>
        </p:nvSpPr>
        <p:spPr>
          <a:xfrm>
            <a:off x="7150422" y="1930626"/>
            <a:ext cx="61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0003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Change of Mirror for Higher Finesse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EC146-B6CD-43BF-A6FE-1CD83A180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1" y="801550"/>
            <a:ext cx="7315199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B92FD-27EC-437A-A085-0749F2668092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8DE9B-7DEB-4C7D-B535-3AB7D8AE7E04}"/>
              </a:ext>
            </a:extLst>
          </p:cNvPr>
          <p:cNvSpPr txBox="1"/>
          <p:nvPr/>
        </p:nvSpPr>
        <p:spPr>
          <a:xfrm>
            <a:off x="474562" y="1805651"/>
            <a:ext cx="3495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in the coupling due to a change on the Carrier Phase Envelop of the Pulsed laser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We clearly see an increase in the coupling to ~ 35 %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24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7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Sbox</a:t>
            </a:r>
            <a:r>
              <a:rPr lang="en-US" dirty="0"/>
              <a:t> - Adaptation to MENHIR Frequency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731563" y="2255759"/>
            <a:ext cx="636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FSR = 216.6625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Between Spherical Mirrors did not change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M3-M4 = 620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M1-M2 = 16.1 (adjusted with motor to match the </a:t>
            </a:r>
            <a:r>
              <a:rPr lang="en-US" dirty="0" err="1"/>
              <a:t>Frep</a:t>
            </a:r>
            <a:r>
              <a:rPr lang="en-US" dirty="0"/>
              <a:t>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EF7B2F-AA06-4AA3-AE43-D707D24E4DCE}"/>
              </a:ext>
            </a:extLst>
          </p:cNvPr>
          <p:cNvSpPr txBox="1"/>
          <p:nvPr/>
        </p:nvSpPr>
        <p:spPr>
          <a:xfrm>
            <a:off x="631609" y="1676138"/>
            <a:ext cx="38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</a:t>
            </a:r>
            <a:r>
              <a:rPr lang="en-US" dirty="0" err="1"/>
              <a:t>Setp</a:t>
            </a:r>
            <a:r>
              <a:rPr lang="en-US" dirty="0"/>
              <a:t> to match MENHIR </a:t>
            </a:r>
            <a:r>
              <a:rPr lang="en-US" dirty="0" err="1"/>
              <a:t>Frep</a:t>
            </a:r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20E2DD-D56A-4849-9238-5C19A198C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46" y="926674"/>
            <a:ext cx="3836431" cy="511524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7086E1-6ADD-4233-B0F1-2FDAB9283A27}"/>
              </a:ext>
            </a:extLst>
          </p:cNvPr>
          <p:cNvCxnSpPr>
            <a:cxnSpLocks/>
          </p:cNvCxnSpPr>
          <p:nvPr/>
        </p:nvCxnSpPr>
        <p:spPr>
          <a:xfrm>
            <a:off x="9398643" y="1523151"/>
            <a:ext cx="219048" cy="19611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55F084-853B-4481-A701-C0DCC236932D}"/>
              </a:ext>
            </a:extLst>
          </p:cNvPr>
          <p:cNvCxnSpPr>
            <a:cxnSpLocks/>
          </p:cNvCxnSpPr>
          <p:nvPr/>
        </p:nvCxnSpPr>
        <p:spPr>
          <a:xfrm>
            <a:off x="9116680" y="2323505"/>
            <a:ext cx="483582" cy="1160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2FA5CD-FF32-4F4B-B26D-3135AD5C69A5}"/>
              </a:ext>
            </a:extLst>
          </p:cNvPr>
          <p:cNvCxnSpPr>
            <a:cxnSpLocks/>
          </p:cNvCxnSpPr>
          <p:nvPr/>
        </p:nvCxnSpPr>
        <p:spPr>
          <a:xfrm flipH="1">
            <a:off x="8604839" y="2210765"/>
            <a:ext cx="494412" cy="3038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B97D3A-E90D-40CD-8B38-81FC1F335875}"/>
              </a:ext>
            </a:extLst>
          </p:cNvPr>
          <p:cNvCxnSpPr>
            <a:cxnSpLocks/>
          </p:cNvCxnSpPr>
          <p:nvPr/>
        </p:nvCxnSpPr>
        <p:spPr>
          <a:xfrm flipH="1">
            <a:off x="8604839" y="2592080"/>
            <a:ext cx="995423" cy="2657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9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Dimensions of </a:t>
            </a:r>
            <a:r>
              <a:rPr lang="en-US" dirty="0" err="1"/>
              <a:t>Sbox</a:t>
            </a:r>
            <a:r>
              <a:rPr lang="en-US" dirty="0"/>
              <a:t> to lock 216.66 MHz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7EA004-ECE5-4A6D-8DF6-681BD2EE1E93}"/>
              </a:ext>
            </a:extLst>
          </p:cNvPr>
          <p:cNvSpPr/>
          <p:nvPr/>
        </p:nvSpPr>
        <p:spPr>
          <a:xfrm>
            <a:off x="3070750" y="1997841"/>
            <a:ext cx="5510239" cy="301475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7FC8CC-F55A-4148-A716-9E2580BD1688}"/>
              </a:ext>
            </a:extLst>
          </p:cNvPr>
          <p:cNvSpPr/>
          <p:nvPr/>
        </p:nvSpPr>
        <p:spPr>
          <a:xfrm>
            <a:off x="2917376" y="1851782"/>
            <a:ext cx="5839495" cy="3384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D54F18F3-554B-498D-B5EB-508252819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00000">
            <a:off x="5963926" y="4381569"/>
            <a:ext cx="133350" cy="371475"/>
          </a:xfrm>
          <a:prstGeom prst="rect">
            <a:avLst/>
          </a:prstGeom>
          <a:effectLst/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821F62E-9F20-410A-84AB-8D0F18905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0000" flipH="1">
            <a:off x="3762518" y="2576395"/>
            <a:ext cx="133350" cy="371475"/>
          </a:xfrm>
          <a:prstGeom prst="rect">
            <a:avLst/>
          </a:prstGeom>
          <a:effectLst/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6B67E3C8-A1E2-46B5-9536-DE0C95315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1800000">
            <a:off x="6855930" y="2576392"/>
            <a:ext cx="133350" cy="371475"/>
          </a:xfrm>
          <a:prstGeom prst="rect">
            <a:avLst/>
          </a:prstGeom>
          <a:effectLst/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8D76BAB-2376-4357-B674-A84FDF7D1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1800000" flipH="1">
            <a:off x="4653497" y="4383652"/>
            <a:ext cx="133350" cy="371475"/>
          </a:xfrm>
          <a:prstGeom prst="rect">
            <a:avLst/>
          </a:prstGeom>
          <a:effectLst/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FE2AEC-B8E3-4E82-B60B-A8802D5145D8}"/>
              </a:ext>
            </a:extLst>
          </p:cNvPr>
          <p:cNvCxnSpPr>
            <a:cxnSpLocks/>
          </p:cNvCxnSpPr>
          <p:nvPr/>
        </p:nvCxnSpPr>
        <p:spPr>
          <a:xfrm flipV="1">
            <a:off x="2917913" y="4533969"/>
            <a:ext cx="5852160" cy="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BED21A7-8A9F-4F48-B62B-B5DC6F55D069}"/>
              </a:ext>
            </a:extLst>
          </p:cNvPr>
          <p:cNvCxnSpPr>
            <a:cxnSpLocks/>
          </p:cNvCxnSpPr>
          <p:nvPr/>
        </p:nvCxnSpPr>
        <p:spPr>
          <a:xfrm flipV="1">
            <a:off x="2925039" y="2795467"/>
            <a:ext cx="5852160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D6C662-7EC2-445B-B237-741808BACBD8}"/>
              </a:ext>
            </a:extLst>
          </p:cNvPr>
          <p:cNvCxnSpPr>
            <a:cxnSpLocks/>
            <a:stCxn id="45" idx="1"/>
            <a:endCxn id="44" idx="1"/>
          </p:cNvCxnSpPr>
          <p:nvPr/>
        </p:nvCxnSpPr>
        <p:spPr>
          <a:xfrm>
            <a:off x="3886935" y="2795470"/>
            <a:ext cx="2085924" cy="1738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EE5A8B-A01F-4EB0-9108-5661DE162055}"/>
              </a:ext>
            </a:extLst>
          </p:cNvPr>
          <p:cNvCxnSpPr>
            <a:cxnSpLocks/>
            <a:stCxn id="47" idx="1"/>
            <a:endCxn id="46" idx="1"/>
          </p:cNvCxnSpPr>
          <p:nvPr/>
        </p:nvCxnSpPr>
        <p:spPr>
          <a:xfrm flipV="1">
            <a:off x="4777914" y="2795467"/>
            <a:ext cx="2086949" cy="1740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D4D3BF-A475-4B98-A6F0-BC69856E9242}"/>
              </a:ext>
            </a:extLst>
          </p:cNvPr>
          <p:cNvCxnSpPr/>
          <p:nvPr/>
        </p:nvCxnSpPr>
        <p:spPr>
          <a:xfrm>
            <a:off x="2917376" y="1667364"/>
            <a:ext cx="58598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0D6ADFD-540B-4957-9813-AD6096B60CC2}"/>
              </a:ext>
            </a:extLst>
          </p:cNvPr>
          <p:cNvSpPr txBox="1"/>
          <p:nvPr/>
        </p:nvSpPr>
        <p:spPr>
          <a:xfrm>
            <a:off x="5133144" y="1314402"/>
            <a:ext cx="213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1010.2 mm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1E9E0EB-5127-428E-B5A4-22058EF2D25B}"/>
              </a:ext>
            </a:extLst>
          </p:cNvPr>
          <p:cNvCxnSpPr>
            <a:cxnSpLocks/>
          </p:cNvCxnSpPr>
          <p:nvPr/>
        </p:nvCxnSpPr>
        <p:spPr>
          <a:xfrm>
            <a:off x="4874573" y="4743560"/>
            <a:ext cx="10054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8BA9AEA-84CA-491E-BF07-A08D7C401938}"/>
              </a:ext>
            </a:extLst>
          </p:cNvPr>
          <p:cNvCxnSpPr>
            <a:cxnSpLocks/>
          </p:cNvCxnSpPr>
          <p:nvPr/>
        </p:nvCxnSpPr>
        <p:spPr>
          <a:xfrm>
            <a:off x="2984018" y="4759076"/>
            <a:ext cx="1645920" cy="1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A0C8B3A-AA62-4A43-AA84-14B16CFC0751}"/>
              </a:ext>
            </a:extLst>
          </p:cNvPr>
          <p:cNvCxnSpPr>
            <a:cxnSpLocks/>
          </p:cNvCxnSpPr>
          <p:nvPr/>
        </p:nvCxnSpPr>
        <p:spPr>
          <a:xfrm>
            <a:off x="6229103" y="4735985"/>
            <a:ext cx="2510397" cy="139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FD0094-52AB-4CCF-B02E-17B52D917ED3}"/>
              </a:ext>
            </a:extLst>
          </p:cNvPr>
          <p:cNvCxnSpPr>
            <a:cxnSpLocks/>
          </p:cNvCxnSpPr>
          <p:nvPr/>
        </p:nvCxnSpPr>
        <p:spPr>
          <a:xfrm>
            <a:off x="3979804" y="2688057"/>
            <a:ext cx="27921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7EA6CCD-5788-4A26-86FB-6AC92BC43CAC}"/>
              </a:ext>
            </a:extLst>
          </p:cNvPr>
          <p:cNvCxnSpPr>
            <a:cxnSpLocks/>
          </p:cNvCxnSpPr>
          <p:nvPr/>
        </p:nvCxnSpPr>
        <p:spPr>
          <a:xfrm flipV="1">
            <a:off x="2965546" y="2660724"/>
            <a:ext cx="8229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880BA1-BC3C-4EFE-8A3B-8065B0835A55}"/>
              </a:ext>
            </a:extLst>
          </p:cNvPr>
          <p:cNvCxnSpPr>
            <a:cxnSpLocks/>
          </p:cNvCxnSpPr>
          <p:nvPr/>
        </p:nvCxnSpPr>
        <p:spPr>
          <a:xfrm>
            <a:off x="7073216" y="2679947"/>
            <a:ext cx="1641837" cy="81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A90D71F-F93F-4597-80C3-7E511DD20D6A}"/>
              </a:ext>
            </a:extLst>
          </p:cNvPr>
          <p:cNvSpPr txBox="1"/>
          <p:nvPr/>
        </p:nvSpPr>
        <p:spPr>
          <a:xfrm>
            <a:off x="4729135" y="2310615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518 mm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31ABB4-9819-4D28-A185-A928002B81B9}"/>
              </a:ext>
            </a:extLst>
          </p:cNvPr>
          <p:cNvSpPr txBox="1"/>
          <p:nvPr/>
        </p:nvSpPr>
        <p:spPr>
          <a:xfrm>
            <a:off x="4929897" y="4710271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161 mm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ED4384-42F3-4F7F-B96F-6DD18016B0EA}"/>
              </a:ext>
            </a:extLst>
          </p:cNvPr>
          <p:cNvCxnSpPr>
            <a:cxnSpLocks/>
          </p:cNvCxnSpPr>
          <p:nvPr/>
        </p:nvCxnSpPr>
        <p:spPr>
          <a:xfrm flipV="1">
            <a:off x="3743513" y="4348134"/>
            <a:ext cx="849546" cy="3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F117805-3DF1-4990-9524-E345CA569BFF}"/>
              </a:ext>
            </a:extLst>
          </p:cNvPr>
          <p:cNvSpPr txBox="1"/>
          <p:nvPr/>
        </p:nvSpPr>
        <p:spPr>
          <a:xfrm>
            <a:off x="3225873" y="4716566"/>
            <a:ext cx="105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320 mm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EF9496-F28A-40F0-AEB5-000BE187EA53}"/>
              </a:ext>
            </a:extLst>
          </p:cNvPr>
          <p:cNvSpPr txBox="1"/>
          <p:nvPr/>
        </p:nvSpPr>
        <p:spPr>
          <a:xfrm>
            <a:off x="3725393" y="3975656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 mm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6AEBD6B-342C-4C34-87B4-D2B2BFCA8AE4}"/>
              </a:ext>
            </a:extLst>
          </p:cNvPr>
          <p:cNvCxnSpPr>
            <a:cxnSpLocks/>
          </p:cNvCxnSpPr>
          <p:nvPr/>
        </p:nvCxnSpPr>
        <p:spPr>
          <a:xfrm flipV="1">
            <a:off x="6197126" y="4382428"/>
            <a:ext cx="731520" cy="3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FD2F869-FEE1-41FB-A0CF-E113D06E12B7}"/>
              </a:ext>
            </a:extLst>
          </p:cNvPr>
          <p:cNvSpPr txBox="1"/>
          <p:nvPr/>
        </p:nvSpPr>
        <p:spPr>
          <a:xfrm>
            <a:off x="7337405" y="2334593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350 mm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CE3BC2-2FAF-4BDE-AC09-D34BFB1C4D26}"/>
              </a:ext>
            </a:extLst>
          </p:cNvPr>
          <p:cNvSpPr txBox="1"/>
          <p:nvPr/>
        </p:nvSpPr>
        <p:spPr>
          <a:xfrm>
            <a:off x="6157714" y="4012194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 mm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F71856-8276-422E-BD4A-40EE41D83A8E}"/>
              </a:ext>
            </a:extLst>
          </p:cNvPr>
          <p:cNvSpPr txBox="1"/>
          <p:nvPr/>
        </p:nvSpPr>
        <p:spPr>
          <a:xfrm>
            <a:off x="6770158" y="4701269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526 mm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A39142F-1501-4237-93D7-619D53FD7914}"/>
              </a:ext>
            </a:extLst>
          </p:cNvPr>
          <p:cNvCxnSpPr>
            <a:cxnSpLocks/>
          </p:cNvCxnSpPr>
          <p:nvPr/>
        </p:nvCxnSpPr>
        <p:spPr>
          <a:xfrm>
            <a:off x="3674004" y="2892983"/>
            <a:ext cx="0" cy="1554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D991D1-8A86-4EE0-853C-391C19F194DE}"/>
              </a:ext>
            </a:extLst>
          </p:cNvPr>
          <p:cNvCxnSpPr>
            <a:cxnSpLocks/>
          </p:cNvCxnSpPr>
          <p:nvPr/>
        </p:nvCxnSpPr>
        <p:spPr>
          <a:xfrm>
            <a:off x="7074714" y="2887479"/>
            <a:ext cx="0" cy="1554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5C678D5-ECDB-45C7-BE4B-5F56103B8949}"/>
              </a:ext>
            </a:extLst>
          </p:cNvPr>
          <p:cNvSpPr txBox="1"/>
          <p:nvPr/>
        </p:nvSpPr>
        <p:spPr>
          <a:xfrm>
            <a:off x="3002491" y="2265020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145 mm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E8A5699-9FBC-4B38-893B-D5D407036B44}"/>
              </a:ext>
            </a:extLst>
          </p:cNvPr>
          <p:cNvCxnSpPr>
            <a:cxnSpLocks/>
          </p:cNvCxnSpPr>
          <p:nvPr/>
        </p:nvCxnSpPr>
        <p:spPr>
          <a:xfrm flipV="1">
            <a:off x="8992326" y="1785334"/>
            <a:ext cx="0" cy="3566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F06496D-9E62-4D12-A853-C5D9E09CC743}"/>
              </a:ext>
            </a:extLst>
          </p:cNvPr>
          <p:cNvCxnSpPr>
            <a:cxnSpLocks/>
          </p:cNvCxnSpPr>
          <p:nvPr/>
        </p:nvCxnSpPr>
        <p:spPr>
          <a:xfrm rot="16200000">
            <a:off x="8695485" y="5124168"/>
            <a:ext cx="3657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0BA7338-4C53-488C-B32F-8FFB375BB2E4}"/>
              </a:ext>
            </a:extLst>
          </p:cNvPr>
          <p:cNvSpPr/>
          <p:nvPr/>
        </p:nvSpPr>
        <p:spPr>
          <a:xfrm>
            <a:off x="8992326" y="4963102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55 mm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D8F580-E18F-48E7-A86C-034472AD2596}"/>
              </a:ext>
            </a:extLst>
          </p:cNvPr>
          <p:cNvSpPr/>
          <p:nvPr/>
        </p:nvSpPr>
        <p:spPr>
          <a:xfrm>
            <a:off x="8281745" y="5345563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 mm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DE1F39-A750-4755-AC07-DB08BF39038B}"/>
              </a:ext>
            </a:extLst>
          </p:cNvPr>
          <p:cNvCxnSpPr>
            <a:cxnSpLocks/>
          </p:cNvCxnSpPr>
          <p:nvPr/>
        </p:nvCxnSpPr>
        <p:spPr>
          <a:xfrm flipH="1" flipV="1">
            <a:off x="8568289" y="5380114"/>
            <a:ext cx="257457" cy="47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E65D76B-F0B7-4106-99DB-B2E39A8F704A}"/>
              </a:ext>
            </a:extLst>
          </p:cNvPr>
          <p:cNvSpPr txBox="1"/>
          <p:nvPr/>
        </p:nvSpPr>
        <p:spPr>
          <a:xfrm>
            <a:off x="3335387" y="3475622"/>
            <a:ext cx="10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 mm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80E9EC-871E-462E-BAE0-49C2F6EC29A0}"/>
              </a:ext>
            </a:extLst>
          </p:cNvPr>
          <p:cNvSpPr txBox="1"/>
          <p:nvPr/>
        </p:nvSpPr>
        <p:spPr>
          <a:xfrm>
            <a:off x="6731863" y="3475622"/>
            <a:ext cx="10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 mm</a:t>
            </a:r>
          </a:p>
        </p:txBody>
      </p:sp>
    </p:spTree>
    <p:extLst>
      <p:ext uri="{BB962C8B-B14F-4D97-AF65-F5344CB8AC3E}">
        <p14:creationId xmlns:p14="http://schemas.microsoft.com/office/powerpoint/2010/main" val="293176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Setup – Finesse Measurement – CW laser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60B61-7A63-4E15-A61F-F042A07B1306}"/>
              </a:ext>
            </a:extLst>
          </p:cNvPr>
          <p:cNvSpPr/>
          <p:nvPr/>
        </p:nvSpPr>
        <p:spPr>
          <a:xfrm>
            <a:off x="1525681" y="2235836"/>
            <a:ext cx="3352800" cy="20797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B4E007C-AE7F-4931-A5A8-99FA5D401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00000">
            <a:off x="2872124" y="3442923"/>
            <a:ext cx="120015" cy="33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DCE6B54-DA3B-47FC-AB5D-2477652D1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0000" flipH="1">
            <a:off x="1806677" y="2742217"/>
            <a:ext cx="120015" cy="33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47B136-B2E5-4D4E-860A-119DD754D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500000">
            <a:off x="4440090" y="3730249"/>
            <a:ext cx="120015" cy="3343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0AA5EB-0C50-44C1-B60A-770569D6E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4500000">
            <a:off x="4236523" y="2350529"/>
            <a:ext cx="120015" cy="3343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7934D9-DAE9-4BD5-A341-8EF975287A35}"/>
              </a:ext>
            </a:extLst>
          </p:cNvPr>
          <p:cNvCxnSpPr>
            <a:cxnSpLocks/>
          </p:cNvCxnSpPr>
          <p:nvPr/>
        </p:nvCxnSpPr>
        <p:spPr>
          <a:xfrm>
            <a:off x="958215" y="3593532"/>
            <a:ext cx="44805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CCB2ECE-5783-4CED-8CFA-43CB4BFA8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 flipH="1">
            <a:off x="5247678" y="2441306"/>
            <a:ext cx="205740" cy="334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52E7DC-1AEC-42F8-9EBB-499277BF3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>
            <a:off x="5396189" y="3513880"/>
            <a:ext cx="205740" cy="3343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AA5D89-1CF4-4F30-AA7B-A3B3E4F919F8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>
            <a:off x="5423288" y="2681210"/>
            <a:ext cx="3031" cy="9270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95CF66-4EE8-42D4-A68B-AADAB9237393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5416413" y="2681210"/>
            <a:ext cx="1758476" cy="85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771378E7-4B5C-423C-B0E0-BDDB779875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947" y="3453209"/>
            <a:ext cx="209550" cy="2952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243533-4CF7-475B-AED7-C60E5E6A6782}"/>
              </a:ext>
            </a:extLst>
          </p:cNvPr>
          <p:cNvCxnSpPr>
            <a:cxnSpLocks/>
          </p:cNvCxnSpPr>
          <p:nvPr/>
        </p:nvCxnSpPr>
        <p:spPr>
          <a:xfrm>
            <a:off x="4950117" y="3448044"/>
            <a:ext cx="0" cy="400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01A491-9333-4445-9306-BFD5D0AF8E14}"/>
              </a:ext>
            </a:extLst>
          </p:cNvPr>
          <p:cNvSpPr txBox="1"/>
          <p:nvPr/>
        </p:nvSpPr>
        <p:spPr>
          <a:xfrm>
            <a:off x="4878481" y="3780464"/>
            <a:ext cx="36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Iris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8C802-4A63-4130-BB4B-E1B706515C6F}"/>
              </a:ext>
            </a:extLst>
          </p:cNvPr>
          <p:cNvSpPr txBox="1"/>
          <p:nvPr/>
        </p:nvSpPr>
        <p:spPr>
          <a:xfrm>
            <a:off x="253741" y="3349577"/>
            <a:ext cx="604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Beam Profiler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50F872-3032-43FD-A0C5-B8405F273E09}"/>
              </a:ext>
            </a:extLst>
          </p:cNvPr>
          <p:cNvCxnSpPr>
            <a:cxnSpLocks/>
            <a:stCxn id="6" idx="1"/>
            <a:endCxn id="8" idx="1"/>
          </p:cNvCxnSpPr>
          <p:nvPr/>
        </p:nvCxnSpPr>
        <p:spPr>
          <a:xfrm>
            <a:off x="2880163" y="3580083"/>
            <a:ext cx="1604403" cy="2593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6DF62B-633F-47DE-9152-D8A186B6161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280601" y="2582566"/>
            <a:ext cx="203965" cy="1256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9BB947-C8CA-4900-A951-9A252FA1B392}"/>
              </a:ext>
            </a:extLst>
          </p:cNvPr>
          <p:cNvSpPr txBox="1"/>
          <p:nvPr/>
        </p:nvSpPr>
        <p:spPr>
          <a:xfrm>
            <a:off x="3876068" y="5199413"/>
            <a:ext cx="84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Photodiode</a:t>
            </a:r>
          </a:p>
          <a:p>
            <a:pPr algn="ctr"/>
            <a:r>
              <a:rPr lang="en-US" sz="1000" b="1" dirty="0"/>
              <a:t>PD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79642AB-B89D-4A97-8519-A40DB7B4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1800000">
            <a:off x="3317010" y="2748879"/>
            <a:ext cx="120015" cy="33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727EB0C-1E61-4467-9EC5-01056A28A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1800000" flipH="1">
            <a:off x="2283999" y="3461399"/>
            <a:ext cx="120015" cy="33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C77C869-A200-45F2-A571-43D2B5928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4171259" y="5008924"/>
            <a:ext cx="209550" cy="2952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49308D-EBCB-4AA8-A866-85E7640929E3}"/>
              </a:ext>
            </a:extLst>
          </p:cNvPr>
          <p:cNvCxnSpPr>
            <a:cxnSpLocks/>
            <a:stCxn id="23" idx="1"/>
            <a:endCxn id="22" idx="1"/>
          </p:cNvCxnSpPr>
          <p:nvPr/>
        </p:nvCxnSpPr>
        <p:spPr>
          <a:xfrm flipV="1">
            <a:off x="2395975" y="2946047"/>
            <a:ext cx="929074" cy="6525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92F5359-9AC7-4CDC-8D9A-48671F74E3FD}"/>
              </a:ext>
            </a:extLst>
          </p:cNvPr>
          <p:cNvSpPr txBox="1"/>
          <p:nvPr/>
        </p:nvSpPr>
        <p:spPr>
          <a:xfrm>
            <a:off x="5167394" y="2215426"/>
            <a:ext cx="446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Ma1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2A77DF-E126-48FD-B3D8-45BBB500259E}"/>
              </a:ext>
            </a:extLst>
          </p:cNvPr>
          <p:cNvSpPr txBox="1"/>
          <p:nvPr/>
        </p:nvSpPr>
        <p:spPr>
          <a:xfrm>
            <a:off x="5284053" y="3833472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Ma2</a:t>
            </a:r>
            <a:r>
              <a:rPr lang="en-US" sz="1100" dirty="0"/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448461-44E5-4D4A-ABE2-1E9530F36313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flipH="1" flipV="1">
            <a:off x="1918653" y="2939385"/>
            <a:ext cx="961510" cy="6406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44286F-29B8-4FA0-B1B6-DB6E71E65C90}"/>
              </a:ext>
            </a:extLst>
          </p:cNvPr>
          <p:cNvCxnSpPr>
            <a:cxnSpLocks/>
            <a:stCxn id="7" idx="1"/>
            <a:endCxn id="31" idx="3"/>
          </p:cNvCxnSpPr>
          <p:nvPr/>
        </p:nvCxnSpPr>
        <p:spPr>
          <a:xfrm>
            <a:off x="1918653" y="2939385"/>
            <a:ext cx="2997515" cy="249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FDB688-96AB-4D44-8B29-69D12610AF31}"/>
              </a:ext>
            </a:extLst>
          </p:cNvPr>
          <p:cNvCxnSpPr>
            <a:cxnSpLocks/>
          </p:cNvCxnSpPr>
          <p:nvPr/>
        </p:nvCxnSpPr>
        <p:spPr>
          <a:xfrm rot="5400000">
            <a:off x="4245201" y="4215564"/>
            <a:ext cx="0" cy="400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E5E63F5-826D-48BC-AC71-81E3CF7F60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916168" y="2794237"/>
            <a:ext cx="209550" cy="29527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2868803-2878-42A4-AB5A-95D2B0B8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700000" flipH="1">
            <a:off x="7069911" y="3423926"/>
            <a:ext cx="120015" cy="33432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DA78F76-F94D-4F03-826E-661527A7A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0000" flipH="1" flipV="1">
            <a:off x="7157313" y="2480165"/>
            <a:ext cx="120015" cy="33432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4C65D4-8452-4633-B07B-3CE310739679}"/>
              </a:ext>
            </a:extLst>
          </p:cNvPr>
          <p:cNvCxnSpPr>
            <a:cxnSpLocks/>
            <a:stCxn id="33" idx="1"/>
            <a:endCxn id="32" idx="1"/>
          </p:cNvCxnSpPr>
          <p:nvPr/>
        </p:nvCxnSpPr>
        <p:spPr>
          <a:xfrm flipH="1">
            <a:off x="7172350" y="2689761"/>
            <a:ext cx="2539" cy="8588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3A9FDF-1819-436B-9CE0-E43B310440D1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7172350" y="3547927"/>
            <a:ext cx="615462" cy="7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75A4EFE-5473-4A5B-B665-E1457A077916}"/>
              </a:ext>
            </a:extLst>
          </p:cNvPr>
          <p:cNvSpPr txBox="1"/>
          <p:nvPr/>
        </p:nvSpPr>
        <p:spPr>
          <a:xfrm>
            <a:off x="4786983" y="2519619"/>
            <a:ext cx="474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281E00-181A-43C3-B0C0-912F6CE09D2D}"/>
              </a:ext>
            </a:extLst>
          </p:cNvPr>
          <p:cNvSpPr txBox="1"/>
          <p:nvPr/>
        </p:nvSpPr>
        <p:spPr>
          <a:xfrm>
            <a:off x="2757975" y="3767180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P1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B8E547-F8F2-4105-833D-F39A0EF6FEE3}"/>
              </a:ext>
            </a:extLst>
          </p:cNvPr>
          <p:cNvSpPr txBox="1"/>
          <p:nvPr/>
        </p:nvSpPr>
        <p:spPr>
          <a:xfrm>
            <a:off x="2163552" y="3737031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P2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F5007C-8746-486F-B534-E479949B71D6}"/>
              </a:ext>
            </a:extLst>
          </p:cNvPr>
          <p:cNvSpPr txBox="1"/>
          <p:nvPr/>
        </p:nvSpPr>
        <p:spPr>
          <a:xfrm>
            <a:off x="3140182" y="2537721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2E2800-2716-4FA0-8B41-912471A909FE}"/>
              </a:ext>
            </a:extLst>
          </p:cNvPr>
          <p:cNvSpPr txBox="1"/>
          <p:nvPr/>
        </p:nvSpPr>
        <p:spPr>
          <a:xfrm>
            <a:off x="1677077" y="2550405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S4 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9D512989-450F-4787-94EA-A75233C24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4139135" y="4582098"/>
            <a:ext cx="295275" cy="29527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E366F3-43ED-40AC-9191-223F0863F00D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3458932" y="4729182"/>
            <a:ext cx="826066" cy="14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F094F4-086B-46E1-99B6-847698BD2F58}"/>
              </a:ext>
            </a:extLst>
          </p:cNvPr>
          <p:cNvCxnSpPr>
            <a:cxnSpLocks/>
            <a:endCxn id="24" idx="3"/>
          </p:cNvCxnSpPr>
          <p:nvPr/>
        </p:nvCxnSpPr>
        <p:spPr>
          <a:xfrm>
            <a:off x="4276034" y="2566733"/>
            <a:ext cx="1" cy="24850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id="{8F12550B-E89C-4DB4-809F-795C9773E2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7089" y="2564614"/>
            <a:ext cx="114300" cy="29527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BE9FFB9-9023-41FB-8DA6-A994617F2A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5378506" y="2879163"/>
            <a:ext cx="114300" cy="29527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D171A58-E8EA-428F-8978-8B34C7A9F8E2}"/>
              </a:ext>
            </a:extLst>
          </p:cNvPr>
          <p:cNvSpPr txBox="1"/>
          <p:nvPr/>
        </p:nvSpPr>
        <p:spPr>
          <a:xfrm>
            <a:off x="4414864" y="4268752"/>
            <a:ext cx="36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Iris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1C4EE0-9798-4052-9CBC-87A09387C791}"/>
              </a:ext>
            </a:extLst>
          </p:cNvPr>
          <p:cNvGrpSpPr/>
          <p:nvPr/>
        </p:nvGrpSpPr>
        <p:grpSpPr>
          <a:xfrm>
            <a:off x="2516689" y="4564299"/>
            <a:ext cx="579760" cy="325756"/>
            <a:chOff x="2430780" y="5475541"/>
            <a:chExt cx="579760" cy="325756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C0C52BC4-F8D2-4D75-8BCF-0A0B824C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702104" y="5490109"/>
              <a:ext cx="268476" cy="311188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9C5F21AF-F041-4DE1-9CDC-112D2DD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486260" y="5521362"/>
              <a:ext cx="237967" cy="237967"/>
            </a:xfrm>
            <a:prstGeom prst="rect">
              <a:avLst/>
            </a:prstGeom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902B57E-D5F5-4583-A3CB-ADE8E57ABBBC}"/>
                </a:ext>
              </a:extLst>
            </p:cNvPr>
            <p:cNvSpPr/>
            <p:nvPr/>
          </p:nvSpPr>
          <p:spPr>
            <a:xfrm>
              <a:off x="2430780" y="5475541"/>
              <a:ext cx="579760" cy="325197"/>
            </a:xfrm>
            <a:prstGeom prst="roundRect">
              <a:avLst/>
            </a:prstGeom>
            <a:solidFill>
              <a:schemeClr val="bg1">
                <a:lumMod val="50000"/>
                <a:alpha val="8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ED150EC9-9D50-4E3F-AA97-294BCD909AD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25582" y="4543444"/>
            <a:ext cx="133350" cy="37147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EB0F45-ED62-449B-A9DB-CA1A058AB2E1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>
            <a:off x="3096449" y="4726898"/>
            <a:ext cx="229133" cy="2284"/>
          </a:xfrm>
          <a:prstGeom prst="line">
            <a:avLst/>
          </a:prstGeom>
          <a:ln w="76200">
            <a:solidFill>
              <a:srgbClr val="F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26D493D-1DEF-4DD6-8EAD-F2836BA732D0}"/>
              </a:ext>
            </a:extLst>
          </p:cNvPr>
          <p:cNvSpPr/>
          <p:nvPr/>
        </p:nvSpPr>
        <p:spPr>
          <a:xfrm>
            <a:off x="3079616" y="4918460"/>
            <a:ext cx="6755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diffuser</a:t>
            </a:r>
            <a:endParaRPr lang="en-US" sz="20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A5BD503-318A-4109-813F-0013939B08EE}"/>
              </a:ext>
            </a:extLst>
          </p:cNvPr>
          <p:cNvSpPr/>
          <p:nvPr/>
        </p:nvSpPr>
        <p:spPr>
          <a:xfrm>
            <a:off x="2170068" y="4607442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PDH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76EC18-5194-4DAF-8B2B-8776D7D5542A}"/>
              </a:ext>
            </a:extLst>
          </p:cNvPr>
          <p:cNvSpPr txBox="1"/>
          <p:nvPr/>
        </p:nvSpPr>
        <p:spPr>
          <a:xfrm>
            <a:off x="7187232" y="3021320"/>
            <a:ext cx="557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30 cm 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BCA1477C-18D5-44EE-925A-DFA70F2A2D9B}"/>
              </a:ext>
            </a:extLst>
          </p:cNvPr>
          <p:cNvCxnSpPr>
            <a:cxnSpLocks/>
          </p:cNvCxnSpPr>
          <p:nvPr/>
        </p:nvCxnSpPr>
        <p:spPr>
          <a:xfrm>
            <a:off x="6908011" y="2778167"/>
            <a:ext cx="822960" cy="731520"/>
          </a:xfrm>
          <a:prstGeom prst="bentConnector3">
            <a:avLst>
              <a:gd name="adj1" fmla="val 40741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7FD8EE9A-B307-4909-9D7F-2134976F01B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27333" y="2224112"/>
            <a:ext cx="182880" cy="1280160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Graphic 72">
            <a:extLst>
              <a:ext uri="{FF2B5EF4-FFF2-40B4-BE49-F238E27FC236}">
                <a16:creationId xmlns:a16="http://schemas.microsoft.com/office/drawing/2014/main" id="{144B1E78-0AE0-46D7-B957-670427496F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74204" y="3435314"/>
            <a:ext cx="66675" cy="2952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075F2F81-939D-430E-894E-0867FD579CB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5400000">
            <a:off x="4251505" y="4354230"/>
            <a:ext cx="66675" cy="295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239DF18-80AE-43CF-934C-AEAA644C06CF}"/>
                  </a:ext>
                </a:extLst>
              </p:cNvPr>
              <p:cNvSpPr txBox="1"/>
              <p:nvPr/>
            </p:nvSpPr>
            <p:spPr>
              <a:xfrm>
                <a:off x="7418644" y="3767180"/>
                <a:ext cx="22980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239DF18-80AE-43CF-934C-AEAA644C0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644" y="3767180"/>
                <a:ext cx="229807" cy="153888"/>
              </a:xfrm>
              <a:prstGeom prst="rect">
                <a:avLst/>
              </a:prstGeom>
              <a:blipFill>
                <a:blip r:embed="rId34"/>
                <a:stretch>
                  <a:fillRect l="-15789" r="-1315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AA21206-5361-4B7F-9EE6-A2B21C50BFB7}"/>
                  </a:ext>
                </a:extLst>
              </p:cNvPr>
              <p:cNvSpPr txBox="1"/>
              <p:nvPr/>
            </p:nvSpPr>
            <p:spPr>
              <a:xfrm>
                <a:off x="4484566" y="4445767"/>
                <a:ext cx="22980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AA21206-5361-4B7F-9EE6-A2B21C50B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66" y="4445767"/>
                <a:ext cx="229807" cy="153888"/>
              </a:xfrm>
              <a:prstGeom prst="rect">
                <a:avLst/>
              </a:prstGeom>
              <a:blipFill>
                <a:blip r:embed="rId34"/>
                <a:stretch>
                  <a:fillRect l="-16216" r="-1621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>
            <a:extLst>
              <a:ext uri="{FF2B5EF4-FFF2-40B4-BE49-F238E27FC236}">
                <a16:creationId xmlns:a16="http://schemas.microsoft.com/office/drawing/2014/main" id="{DCB90539-EE1D-4C35-A0A5-C66EB39F5A3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782500" y="3298767"/>
            <a:ext cx="702945" cy="52292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CC0EAD5-E009-46CE-8F4D-1AC320E050C6}"/>
              </a:ext>
            </a:extLst>
          </p:cNvPr>
          <p:cNvSpPr txBox="1"/>
          <p:nvPr/>
        </p:nvSpPr>
        <p:spPr>
          <a:xfrm>
            <a:off x="10695370" y="2983615"/>
            <a:ext cx="1102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CW </a:t>
            </a:r>
            <a:r>
              <a:rPr lang="en-US" sz="1100" dirty="0" err="1"/>
              <a:t>Koheras</a:t>
            </a:r>
            <a:endParaRPr lang="en-US" sz="11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968ED8F-C01F-4A06-B002-937AD0E1F8F2}"/>
              </a:ext>
            </a:extLst>
          </p:cNvPr>
          <p:cNvSpPr txBox="1"/>
          <p:nvPr/>
        </p:nvSpPr>
        <p:spPr>
          <a:xfrm>
            <a:off x="7763753" y="3693770"/>
            <a:ext cx="833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Fiber </a:t>
            </a:r>
          </a:p>
          <a:p>
            <a:pPr algn="ctr"/>
            <a:r>
              <a:rPr lang="en-US" sz="1100" dirty="0"/>
              <a:t>+ collimator 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A7ECC08C-BF97-46CC-8891-42E2AE25F54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273844" y="3426428"/>
            <a:ext cx="509588" cy="252413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C4F2E5DE-4B28-4D53-AA3E-9CB389F7409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28609" y="3426429"/>
            <a:ext cx="252413" cy="252413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A247873C-2D9D-4F70-A1BE-10A72ECC4D8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521752" y="3434023"/>
            <a:ext cx="509588" cy="25241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85104D4F-D040-48C9-9FBE-11EA8E772046}"/>
              </a:ext>
            </a:extLst>
          </p:cNvPr>
          <p:cNvSpPr txBox="1"/>
          <p:nvPr/>
        </p:nvSpPr>
        <p:spPr>
          <a:xfrm>
            <a:off x="9929260" y="3214862"/>
            <a:ext cx="541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EOM1</a:t>
            </a:r>
            <a:endParaRPr lang="en-US" sz="900" b="1" dirty="0"/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CAC5AB7A-E6A0-4BCF-9D25-D20DD5ABFE3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749950" y="3415038"/>
            <a:ext cx="509588" cy="252413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3A3C6738-59E0-4650-84A4-6A8FE6F49D3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265423" y="3426220"/>
            <a:ext cx="252413" cy="252413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569B000A-AFB8-4446-A74C-EC4ABC66824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313528" y="3388330"/>
            <a:ext cx="429897" cy="263972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C1A13181-EE95-44C4-B85E-E5506B63581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808023" y="3423806"/>
            <a:ext cx="509588" cy="25241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B3DD6CF2-F869-436E-8647-B9A071278281}"/>
              </a:ext>
            </a:extLst>
          </p:cNvPr>
          <p:cNvSpPr txBox="1"/>
          <p:nvPr/>
        </p:nvSpPr>
        <p:spPr>
          <a:xfrm>
            <a:off x="9163150" y="3228765"/>
            <a:ext cx="541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EOM2</a:t>
            </a:r>
            <a:endParaRPr lang="en-US" sz="9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4461023-8831-4DC0-9BF9-8FD69E9125EA}"/>
              </a:ext>
            </a:extLst>
          </p:cNvPr>
          <p:cNvSpPr txBox="1"/>
          <p:nvPr/>
        </p:nvSpPr>
        <p:spPr>
          <a:xfrm>
            <a:off x="8305949" y="3197324"/>
            <a:ext cx="541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AOM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9D6A767-B5C5-48E2-8852-76509C766AAC}"/>
              </a:ext>
            </a:extLst>
          </p:cNvPr>
          <p:cNvSpPr txBox="1"/>
          <p:nvPr/>
        </p:nvSpPr>
        <p:spPr>
          <a:xfrm>
            <a:off x="1179232" y="3664985"/>
            <a:ext cx="927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~ 40   cm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D3E2B4-1087-4293-950C-415CFB2B2560}"/>
              </a:ext>
            </a:extLst>
          </p:cNvPr>
          <p:cNvCxnSpPr/>
          <p:nvPr/>
        </p:nvCxnSpPr>
        <p:spPr>
          <a:xfrm flipV="1">
            <a:off x="996849" y="3671946"/>
            <a:ext cx="12801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2571FF3-5C78-48C9-B8E2-4E440981E67A}"/>
              </a:ext>
            </a:extLst>
          </p:cNvPr>
          <p:cNvSpPr txBox="1"/>
          <p:nvPr/>
        </p:nvSpPr>
        <p:spPr>
          <a:xfrm>
            <a:off x="5739240" y="2781229"/>
            <a:ext cx="129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60 cm </a:t>
            </a:r>
          </a:p>
        </p:txBody>
      </p:sp>
    </p:spTree>
    <p:extLst>
      <p:ext uri="{BB962C8B-B14F-4D97-AF65-F5344CB8AC3E}">
        <p14:creationId xmlns:p14="http://schemas.microsoft.com/office/powerpoint/2010/main" val="176176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Setup – Pulsed Laser Injection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60B61-7A63-4E15-A61F-F042A07B1306}"/>
              </a:ext>
            </a:extLst>
          </p:cNvPr>
          <p:cNvSpPr/>
          <p:nvPr/>
        </p:nvSpPr>
        <p:spPr>
          <a:xfrm>
            <a:off x="1525681" y="2235836"/>
            <a:ext cx="3352800" cy="20797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B4E007C-AE7F-4931-A5A8-99FA5D401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00000">
            <a:off x="2872124" y="3442923"/>
            <a:ext cx="120015" cy="33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DCE6B54-DA3B-47FC-AB5D-2477652D1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0000" flipH="1">
            <a:off x="1806677" y="2742217"/>
            <a:ext cx="120015" cy="33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47B136-B2E5-4D4E-860A-119DD754D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500000">
            <a:off x="4440090" y="3730249"/>
            <a:ext cx="120015" cy="3343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0AA5EB-0C50-44C1-B60A-770569D6E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4500000">
            <a:off x="4236523" y="2350529"/>
            <a:ext cx="120015" cy="3343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7934D9-DAE9-4BD5-A341-8EF975287A35}"/>
              </a:ext>
            </a:extLst>
          </p:cNvPr>
          <p:cNvCxnSpPr>
            <a:cxnSpLocks/>
          </p:cNvCxnSpPr>
          <p:nvPr/>
        </p:nvCxnSpPr>
        <p:spPr>
          <a:xfrm>
            <a:off x="958215" y="3593532"/>
            <a:ext cx="44805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CCB2ECE-5783-4CED-8CFA-43CB4BFA8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 flipH="1">
            <a:off x="5247678" y="2441306"/>
            <a:ext cx="205740" cy="334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52E7DC-1AEC-42F8-9EBB-499277BF3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>
            <a:off x="5396189" y="3513880"/>
            <a:ext cx="205740" cy="3343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AA5D89-1CF4-4F30-AA7B-A3B3E4F919F8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>
            <a:off x="5423288" y="2681210"/>
            <a:ext cx="3031" cy="9270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95CF66-4EE8-42D4-A68B-AADAB9237393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5416413" y="2681210"/>
            <a:ext cx="1758476" cy="85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771378E7-4B5C-423C-B0E0-BDDB779875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947" y="3453209"/>
            <a:ext cx="209550" cy="2952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243533-4CF7-475B-AED7-C60E5E6A6782}"/>
              </a:ext>
            </a:extLst>
          </p:cNvPr>
          <p:cNvCxnSpPr>
            <a:cxnSpLocks/>
          </p:cNvCxnSpPr>
          <p:nvPr/>
        </p:nvCxnSpPr>
        <p:spPr>
          <a:xfrm>
            <a:off x="4950117" y="3448044"/>
            <a:ext cx="0" cy="400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01A491-9333-4445-9306-BFD5D0AF8E14}"/>
              </a:ext>
            </a:extLst>
          </p:cNvPr>
          <p:cNvSpPr txBox="1"/>
          <p:nvPr/>
        </p:nvSpPr>
        <p:spPr>
          <a:xfrm>
            <a:off x="4878481" y="3780464"/>
            <a:ext cx="36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Iris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8C802-4A63-4130-BB4B-E1B706515C6F}"/>
              </a:ext>
            </a:extLst>
          </p:cNvPr>
          <p:cNvSpPr txBox="1"/>
          <p:nvPr/>
        </p:nvSpPr>
        <p:spPr>
          <a:xfrm>
            <a:off x="253741" y="3349577"/>
            <a:ext cx="604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Beam Profiler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50F872-3032-43FD-A0C5-B8405F273E09}"/>
              </a:ext>
            </a:extLst>
          </p:cNvPr>
          <p:cNvCxnSpPr>
            <a:cxnSpLocks/>
            <a:stCxn id="6" idx="1"/>
            <a:endCxn id="8" idx="1"/>
          </p:cNvCxnSpPr>
          <p:nvPr/>
        </p:nvCxnSpPr>
        <p:spPr>
          <a:xfrm>
            <a:off x="2880163" y="3580083"/>
            <a:ext cx="1604403" cy="2593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6DF62B-633F-47DE-9152-D8A186B6161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280601" y="2582566"/>
            <a:ext cx="203965" cy="1256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9BB947-C8CA-4900-A951-9A252FA1B392}"/>
              </a:ext>
            </a:extLst>
          </p:cNvPr>
          <p:cNvSpPr txBox="1"/>
          <p:nvPr/>
        </p:nvSpPr>
        <p:spPr>
          <a:xfrm>
            <a:off x="3876068" y="5199413"/>
            <a:ext cx="84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Photodiode</a:t>
            </a:r>
          </a:p>
          <a:p>
            <a:pPr algn="ctr"/>
            <a:r>
              <a:rPr lang="en-US" sz="1000" b="1" dirty="0"/>
              <a:t>PD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79642AB-B89D-4A97-8519-A40DB7B4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1800000">
            <a:off x="3317010" y="2748879"/>
            <a:ext cx="120015" cy="33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727EB0C-1E61-4467-9EC5-01056A28A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1800000" flipH="1">
            <a:off x="2283999" y="3461399"/>
            <a:ext cx="120015" cy="33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C77C869-A200-45F2-A571-43D2B5928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4171259" y="5008924"/>
            <a:ext cx="209550" cy="2952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49308D-EBCB-4AA8-A866-85E7640929E3}"/>
              </a:ext>
            </a:extLst>
          </p:cNvPr>
          <p:cNvCxnSpPr>
            <a:cxnSpLocks/>
            <a:stCxn id="23" idx="1"/>
            <a:endCxn id="22" idx="1"/>
          </p:cNvCxnSpPr>
          <p:nvPr/>
        </p:nvCxnSpPr>
        <p:spPr>
          <a:xfrm flipV="1">
            <a:off x="2395975" y="2946047"/>
            <a:ext cx="929074" cy="6525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92F5359-9AC7-4CDC-8D9A-48671F74E3FD}"/>
              </a:ext>
            </a:extLst>
          </p:cNvPr>
          <p:cNvSpPr txBox="1"/>
          <p:nvPr/>
        </p:nvSpPr>
        <p:spPr>
          <a:xfrm>
            <a:off x="5167394" y="2215426"/>
            <a:ext cx="446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Ma1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2A77DF-E126-48FD-B3D8-45BBB500259E}"/>
              </a:ext>
            </a:extLst>
          </p:cNvPr>
          <p:cNvSpPr txBox="1"/>
          <p:nvPr/>
        </p:nvSpPr>
        <p:spPr>
          <a:xfrm>
            <a:off x="5284053" y="3833472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Ma2</a:t>
            </a:r>
            <a:r>
              <a:rPr lang="en-US" sz="1100" dirty="0"/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448461-44E5-4D4A-ABE2-1E9530F36313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flipH="1" flipV="1">
            <a:off x="1918653" y="2939385"/>
            <a:ext cx="961510" cy="6406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44286F-29B8-4FA0-B1B6-DB6E71E65C90}"/>
              </a:ext>
            </a:extLst>
          </p:cNvPr>
          <p:cNvCxnSpPr>
            <a:cxnSpLocks/>
            <a:stCxn id="7" idx="1"/>
            <a:endCxn id="31" idx="3"/>
          </p:cNvCxnSpPr>
          <p:nvPr/>
        </p:nvCxnSpPr>
        <p:spPr>
          <a:xfrm>
            <a:off x="1918653" y="2939385"/>
            <a:ext cx="2997515" cy="249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FDB688-96AB-4D44-8B29-69D12610AF31}"/>
              </a:ext>
            </a:extLst>
          </p:cNvPr>
          <p:cNvCxnSpPr>
            <a:cxnSpLocks/>
          </p:cNvCxnSpPr>
          <p:nvPr/>
        </p:nvCxnSpPr>
        <p:spPr>
          <a:xfrm rot="5400000">
            <a:off x="4245201" y="4215564"/>
            <a:ext cx="0" cy="400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E5E63F5-826D-48BC-AC71-81E3CF7F60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916168" y="2794237"/>
            <a:ext cx="209550" cy="29527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2868803-2878-42A4-AB5A-95D2B0B8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700000" flipH="1">
            <a:off x="7069911" y="3423926"/>
            <a:ext cx="120015" cy="33432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DA78F76-F94D-4F03-826E-661527A7A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0000" flipH="1" flipV="1">
            <a:off x="7157313" y="2480165"/>
            <a:ext cx="120015" cy="33432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4C65D4-8452-4633-B07B-3CE310739679}"/>
              </a:ext>
            </a:extLst>
          </p:cNvPr>
          <p:cNvCxnSpPr>
            <a:cxnSpLocks/>
            <a:stCxn id="33" idx="1"/>
            <a:endCxn id="32" idx="1"/>
          </p:cNvCxnSpPr>
          <p:nvPr/>
        </p:nvCxnSpPr>
        <p:spPr>
          <a:xfrm flipH="1">
            <a:off x="7172350" y="2689761"/>
            <a:ext cx="2539" cy="8588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3A9FDF-1819-436B-9CE0-E43B310440D1}"/>
              </a:ext>
            </a:extLst>
          </p:cNvPr>
          <p:cNvCxnSpPr>
            <a:cxnSpLocks/>
            <a:stCxn id="32" idx="1"/>
            <a:endCxn id="59" idx="1"/>
          </p:cNvCxnSpPr>
          <p:nvPr/>
        </p:nvCxnSpPr>
        <p:spPr>
          <a:xfrm flipV="1">
            <a:off x="7172350" y="3547927"/>
            <a:ext cx="615462" cy="7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75A4EFE-5473-4A5B-B665-E1457A077916}"/>
              </a:ext>
            </a:extLst>
          </p:cNvPr>
          <p:cNvSpPr txBox="1"/>
          <p:nvPr/>
        </p:nvSpPr>
        <p:spPr>
          <a:xfrm>
            <a:off x="4786983" y="2519619"/>
            <a:ext cx="474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281E00-181A-43C3-B0C0-912F6CE09D2D}"/>
              </a:ext>
            </a:extLst>
          </p:cNvPr>
          <p:cNvSpPr txBox="1"/>
          <p:nvPr/>
        </p:nvSpPr>
        <p:spPr>
          <a:xfrm>
            <a:off x="2757975" y="3767180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P1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B8E547-F8F2-4105-833D-F39A0EF6FEE3}"/>
              </a:ext>
            </a:extLst>
          </p:cNvPr>
          <p:cNvSpPr txBox="1"/>
          <p:nvPr/>
        </p:nvSpPr>
        <p:spPr>
          <a:xfrm>
            <a:off x="2163552" y="3737031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P2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F5007C-8746-486F-B534-E479949B71D6}"/>
              </a:ext>
            </a:extLst>
          </p:cNvPr>
          <p:cNvSpPr txBox="1"/>
          <p:nvPr/>
        </p:nvSpPr>
        <p:spPr>
          <a:xfrm>
            <a:off x="3140182" y="2537721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2E2800-2716-4FA0-8B41-912471A909FE}"/>
              </a:ext>
            </a:extLst>
          </p:cNvPr>
          <p:cNvSpPr txBox="1"/>
          <p:nvPr/>
        </p:nvSpPr>
        <p:spPr>
          <a:xfrm>
            <a:off x="1677077" y="2550405"/>
            <a:ext cx="44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S4 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9D512989-450F-4787-94EA-A75233C24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4139135" y="4582098"/>
            <a:ext cx="295275" cy="29527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E366F3-43ED-40AC-9191-223F0863F00D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3458932" y="4729182"/>
            <a:ext cx="826066" cy="14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F094F4-086B-46E1-99B6-847698BD2F58}"/>
              </a:ext>
            </a:extLst>
          </p:cNvPr>
          <p:cNvCxnSpPr>
            <a:cxnSpLocks/>
            <a:endCxn id="24" idx="3"/>
          </p:cNvCxnSpPr>
          <p:nvPr/>
        </p:nvCxnSpPr>
        <p:spPr>
          <a:xfrm>
            <a:off x="4276034" y="2566733"/>
            <a:ext cx="1" cy="24850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id="{8F12550B-E89C-4DB4-809F-795C9773E2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7089" y="2564614"/>
            <a:ext cx="114300" cy="29527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BE9FFB9-9023-41FB-8DA6-A994617F2A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5378506" y="2879163"/>
            <a:ext cx="114300" cy="29527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D171A58-E8EA-428F-8978-8B34C7A9F8E2}"/>
              </a:ext>
            </a:extLst>
          </p:cNvPr>
          <p:cNvSpPr txBox="1"/>
          <p:nvPr/>
        </p:nvSpPr>
        <p:spPr>
          <a:xfrm>
            <a:off x="4414864" y="4268752"/>
            <a:ext cx="36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Iris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1C4EE0-9798-4052-9CBC-87A09387C791}"/>
              </a:ext>
            </a:extLst>
          </p:cNvPr>
          <p:cNvGrpSpPr/>
          <p:nvPr/>
        </p:nvGrpSpPr>
        <p:grpSpPr>
          <a:xfrm>
            <a:off x="2516689" y="4564299"/>
            <a:ext cx="579760" cy="325756"/>
            <a:chOff x="2430780" y="5475541"/>
            <a:chExt cx="579760" cy="325756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C0C52BC4-F8D2-4D75-8BCF-0A0B824C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702104" y="5490109"/>
              <a:ext cx="268476" cy="311188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9C5F21AF-F041-4DE1-9CDC-112D2DD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486260" y="5521362"/>
              <a:ext cx="237967" cy="237967"/>
            </a:xfrm>
            <a:prstGeom prst="rect">
              <a:avLst/>
            </a:prstGeom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902B57E-D5F5-4583-A3CB-ADE8E57ABBBC}"/>
                </a:ext>
              </a:extLst>
            </p:cNvPr>
            <p:cNvSpPr/>
            <p:nvPr/>
          </p:nvSpPr>
          <p:spPr>
            <a:xfrm>
              <a:off x="2430780" y="5475541"/>
              <a:ext cx="579760" cy="325197"/>
            </a:xfrm>
            <a:prstGeom prst="roundRect">
              <a:avLst/>
            </a:prstGeom>
            <a:solidFill>
              <a:schemeClr val="bg1">
                <a:lumMod val="50000"/>
                <a:alpha val="8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ED150EC9-9D50-4E3F-AA97-294BCD909AD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25582" y="4543444"/>
            <a:ext cx="133350" cy="37147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EB0F45-ED62-449B-A9DB-CA1A058AB2E1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>
            <a:off x="3096449" y="4726898"/>
            <a:ext cx="229133" cy="2284"/>
          </a:xfrm>
          <a:prstGeom prst="line">
            <a:avLst/>
          </a:prstGeom>
          <a:ln w="76200">
            <a:solidFill>
              <a:srgbClr val="F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26D493D-1DEF-4DD6-8EAD-F2836BA732D0}"/>
              </a:ext>
            </a:extLst>
          </p:cNvPr>
          <p:cNvSpPr/>
          <p:nvPr/>
        </p:nvSpPr>
        <p:spPr>
          <a:xfrm>
            <a:off x="3079616" y="4918460"/>
            <a:ext cx="6755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diffuser</a:t>
            </a:r>
            <a:endParaRPr lang="en-US" sz="20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A5BD503-318A-4109-813F-0013939B08EE}"/>
              </a:ext>
            </a:extLst>
          </p:cNvPr>
          <p:cNvSpPr/>
          <p:nvPr/>
        </p:nvSpPr>
        <p:spPr>
          <a:xfrm>
            <a:off x="2170068" y="4607442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PDH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76EC18-5194-4DAF-8B2B-8776D7D5542A}"/>
              </a:ext>
            </a:extLst>
          </p:cNvPr>
          <p:cNvSpPr txBox="1"/>
          <p:nvPr/>
        </p:nvSpPr>
        <p:spPr>
          <a:xfrm>
            <a:off x="7187232" y="3021320"/>
            <a:ext cx="66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30 cm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000CAA-86DC-4014-95DC-BC893F72232B}"/>
              </a:ext>
            </a:extLst>
          </p:cNvPr>
          <p:cNvSpPr txBox="1"/>
          <p:nvPr/>
        </p:nvSpPr>
        <p:spPr>
          <a:xfrm>
            <a:off x="5739240" y="2781229"/>
            <a:ext cx="129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60 cm 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BCA1477C-18D5-44EE-925A-DFA70F2A2D9B}"/>
              </a:ext>
            </a:extLst>
          </p:cNvPr>
          <p:cNvCxnSpPr>
            <a:cxnSpLocks/>
          </p:cNvCxnSpPr>
          <p:nvPr/>
        </p:nvCxnSpPr>
        <p:spPr>
          <a:xfrm>
            <a:off x="6908011" y="2778167"/>
            <a:ext cx="822960" cy="731520"/>
          </a:xfrm>
          <a:prstGeom prst="bentConnector3">
            <a:avLst>
              <a:gd name="adj1" fmla="val 40741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7FD8EE9A-B307-4909-9D7F-2134976F01B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27333" y="2224112"/>
            <a:ext cx="182880" cy="1280160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>
            <a:extLst>
              <a:ext uri="{FF2B5EF4-FFF2-40B4-BE49-F238E27FC236}">
                <a16:creationId xmlns:a16="http://schemas.microsoft.com/office/drawing/2014/main" id="{24F5D76F-21FC-4480-9428-B72C8F0808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87812" y="3421720"/>
            <a:ext cx="509588" cy="25241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1AD76833-F76D-4904-B5D6-0018F3BB8F79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320803" y="3811618"/>
            <a:ext cx="624840" cy="46482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CF6CD67A-2742-4BF0-A3B1-CADF342ECB8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39864" y="3414410"/>
            <a:ext cx="509588" cy="252413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8F266D9-2C65-45CB-8FD4-F9022A4F986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94629" y="3414411"/>
            <a:ext cx="252413" cy="25241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F265209-257B-40F5-82A9-0DC949585667}"/>
              </a:ext>
            </a:extLst>
          </p:cNvPr>
          <p:cNvSpPr txBox="1"/>
          <p:nvPr/>
        </p:nvSpPr>
        <p:spPr>
          <a:xfrm>
            <a:off x="8178168" y="3231176"/>
            <a:ext cx="541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EOM1</a:t>
            </a:r>
            <a:endParaRPr lang="en-US" sz="900" b="1" dirty="0"/>
          </a:p>
        </p:txBody>
      </p:sp>
      <p:sp>
        <p:nvSpPr>
          <p:cNvPr id="64" name="Rectangle: Top Corners Snipped 63">
            <a:extLst>
              <a:ext uri="{FF2B5EF4-FFF2-40B4-BE49-F238E27FC236}">
                <a16:creationId xmlns:a16="http://schemas.microsoft.com/office/drawing/2014/main" id="{BB99772F-4254-46AD-ADEE-453866F3282F}"/>
              </a:ext>
            </a:extLst>
          </p:cNvPr>
          <p:cNvSpPr/>
          <p:nvPr/>
        </p:nvSpPr>
        <p:spPr>
          <a:xfrm rot="5400000">
            <a:off x="9704063" y="4579258"/>
            <a:ext cx="346263" cy="29527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18572894-555C-45F3-8FCA-B84C0D7405BE}"/>
              </a:ext>
            </a:extLst>
          </p:cNvPr>
          <p:cNvCxnSpPr>
            <a:stCxn id="64" idx="1"/>
            <a:endCxn id="61" idx="3"/>
          </p:cNvCxnSpPr>
          <p:nvPr/>
        </p:nvCxnSpPr>
        <p:spPr>
          <a:xfrm rot="10800000">
            <a:off x="9049453" y="3540618"/>
            <a:ext cx="680105" cy="1186279"/>
          </a:xfrm>
          <a:prstGeom prst="curvedConnector3">
            <a:avLst>
              <a:gd name="adj1" fmla="val 40902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039672-BC58-49EB-8660-8AAC4CD394B7}"/>
              </a:ext>
            </a:extLst>
          </p:cNvPr>
          <p:cNvCxnSpPr>
            <a:cxnSpLocks/>
            <a:stCxn id="68" idx="1"/>
          </p:cNvCxnSpPr>
          <p:nvPr/>
        </p:nvCxnSpPr>
        <p:spPr>
          <a:xfrm flipV="1">
            <a:off x="10363408" y="4052708"/>
            <a:ext cx="971087" cy="185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>
            <a:extLst>
              <a:ext uri="{FF2B5EF4-FFF2-40B4-BE49-F238E27FC236}">
                <a16:creationId xmlns:a16="http://schemas.microsoft.com/office/drawing/2014/main" id="{8A5FCAA9-8F81-4EC6-B052-A3F9F4BE2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500000" flipH="1">
            <a:off x="10356219" y="4614663"/>
            <a:ext cx="120015" cy="334328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634DD303-8E24-4F4C-95A9-F71153DDB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 flipH="1" flipV="1">
            <a:off x="10260969" y="3861626"/>
            <a:ext cx="120015" cy="334328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DC0C93AD-D7FF-4619-8B29-FF89F23E1A4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31550" y="3953442"/>
            <a:ext cx="466630" cy="209645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076F685-0C5A-46B3-BFD4-B7049158AF9B}"/>
              </a:ext>
            </a:extLst>
          </p:cNvPr>
          <p:cNvCxnSpPr>
            <a:cxnSpLocks/>
            <a:stCxn id="68" idx="1"/>
            <a:endCxn id="67" idx="1"/>
          </p:cNvCxnSpPr>
          <p:nvPr/>
        </p:nvCxnSpPr>
        <p:spPr>
          <a:xfrm>
            <a:off x="10363408" y="4071222"/>
            <a:ext cx="10387" cy="6681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F91CC30-73F3-4554-9001-18D515EED1A6}"/>
              </a:ext>
            </a:extLst>
          </p:cNvPr>
          <p:cNvCxnSpPr>
            <a:cxnSpLocks/>
            <a:stCxn id="75" idx="3"/>
            <a:endCxn id="67" idx="1"/>
          </p:cNvCxnSpPr>
          <p:nvPr/>
        </p:nvCxnSpPr>
        <p:spPr>
          <a:xfrm>
            <a:off x="9917015" y="4729977"/>
            <a:ext cx="456780" cy="94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C0256EE-CCEA-486E-B111-8F2584BF8411}"/>
              </a:ext>
            </a:extLst>
          </p:cNvPr>
          <p:cNvSpPr txBox="1"/>
          <p:nvPr/>
        </p:nvSpPr>
        <p:spPr>
          <a:xfrm>
            <a:off x="11249635" y="4248333"/>
            <a:ext cx="767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Pulsed </a:t>
            </a:r>
          </a:p>
          <a:p>
            <a:r>
              <a:rPr lang="en-US" sz="1100" dirty="0"/>
              <a:t>MENHIR</a:t>
            </a: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4B1E78-0AE0-46D7-B957-670427496F7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474204" y="3435314"/>
            <a:ext cx="66675" cy="2952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075F2F81-939D-430E-894E-0867FD579CB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5400000">
            <a:off x="4251505" y="4354230"/>
            <a:ext cx="66675" cy="295275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FC2090FF-8059-4A67-BD11-10160C08015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734135" y="4611867"/>
            <a:ext cx="182880" cy="236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239DF18-80AE-43CF-934C-AEAA644C06CF}"/>
                  </a:ext>
                </a:extLst>
              </p:cNvPr>
              <p:cNvSpPr txBox="1"/>
              <p:nvPr/>
            </p:nvSpPr>
            <p:spPr>
              <a:xfrm>
                <a:off x="7418644" y="3767180"/>
                <a:ext cx="22980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239DF18-80AE-43CF-934C-AEAA644C0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644" y="3767180"/>
                <a:ext cx="229807" cy="153888"/>
              </a:xfrm>
              <a:prstGeom prst="rect">
                <a:avLst/>
              </a:prstGeom>
              <a:blipFill>
                <a:blip r:embed="rId34"/>
                <a:stretch>
                  <a:fillRect l="-15789" r="-1315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AA21206-5361-4B7F-9EE6-A2B21C50BFB7}"/>
                  </a:ext>
                </a:extLst>
              </p:cNvPr>
              <p:cNvSpPr txBox="1"/>
              <p:nvPr/>
            </p:nvSpPr>
            <p:spPr>
              <a:xfrm>
                <a:off x="4484566" y="4445767"/>
                <a:ext cx="22980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AA21206-5361-4B7F-9EE6-A2B21C50B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66" y="4445767"/>
                <a:ext cx="229807" cy="153888"/>
              </a:xfrm>
              <a:prstGeom prst="rect">
                <a:avLst/>
              </a:prstGeom>
              <a:blipFill>
                <a:blip r:embed="rId34"/>
                <a:stretch>
                  <a:fillRect l="-16216" r="-1621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6BD994F5-9301-4C6E-B57E-4DB8DE7D4D02}"/>
              </a:ext>
            </a:extLst>
          </p:cNvPr>
          <p:cNvSpPr txBox="1"/>
          <p:nvPr/>
        </p:nvSpPr>
        <p:spPr>
          <a:xfrm>
            <a:off x="9341777" y="3665379"/>
            <a:ext cx="509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Fiber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1A6B57-F2C4-4978-B812-5D7995DB4F49}"/>
              </a:ext>
            </a:extLst>
          </p:cNvPr>
          <p:cNvSpPr txBox="1"/>
          <p:nvPr/>
        </p:nvSpPr>
        <p:spPr>
          <a:xfrm>
            <a:off x="10566608" y="3730589"/>
            <a:ext cx="670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Isolator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7FE03FC-DA6C-4DB4-B64A-17B8F3433FA9}"/>
              </a:ext>
            </a:extLst>
          </p:cNvPr>
          <p:cNvSpPr/>
          <p:nvPr/>
        </p:nvSpPr>
        <p:spPr>
          <a:xfrm>
            <a:off x="9874780" y="4900027"/>
            <a:ext cx="45719" cy="6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F08804-350B-4036-9D28-0A8264B78F46}"/>
              </a:ext>
            </a:extLst>
          </p:cNvPr>
          <p:cNvSpPr/>
          <p:nvPr/>
        </p:nvSpPr>
        <p:spPr>
          <a:xfrm>
            <a:off x="9779309" y="4900027"/>
            <a:ext cx="45719" cy="6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63E0E6-2760-4EC1-B3F1-A050EEAC10F9}"/>
              </a:ext>
            </a:extLst>
          </p:cNvPr>
          <p:cNvSpPr/>
          <p:nvPr/>
        </p:nvSpPr>
        <p:spPr>
          <a:xfrm rot="5400000">
            <a:off x="9669035" y="4588107"/>
            <a:ext cx="45719" cy="6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E61974E-22E1-4819-AC67-FFD29D1128D4}"/>
              </a:ext>
            </a:extLst>
          </p:cNvPr>
          <p:cNvSpPr txBox="1"/>
          <p:nvPr/>
        </p:nvSpPr>
        <p:spPr>
          <a:xfrm>
            <a:off x="7601703" y="3693770"/>
            <a:ext cx="833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Fiber </a:t>
            </a:r>
          </a:p>
          <a:p>
            <a:pPr algn="ctr"/>
            <a:r>
              <a:rPr lang="en-US" sz="1100" dirty="0"/>
              <a:t>+ collimator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9D49534-E3EA-43D8-97CB-D25E68358158}"/>
              </a:ext>
            </a:extLst>
          </p:cNvPr>
          <p:cNvSpPr txBox="1"/>
          <p:nvPr/>
        </p:nvSpPr>
        <p:spPr>
          <a:xfrm>
            <a:off x="1179232" y="3664985"/>
            <a:ext cx="927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~ 40   cm 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DA95884-2A0E-4584-9E3D-D0DAA19FC68C}"/>
              </a:ext>
            </a:extLst>
          </p:cNvPr>
          <p:cNvCxnSpPr/>
          <p:nvPr/>
        </p:nvCxnSpPr>
        <p:spPr>
          <a:xfrm flipV="1">
            <a:off x="996849" y="3671946"/>
            <a:ext cx="12801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2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Injection of Pulsed Laser into </a:t>
            </a:r>
            <a:r>
              <a:rPr lang="en-US" dirty="0" err="1"/>
              <a:t>Finber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93B9C-FAE7-4E79-B10B-3F4796CC0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8772" y="1475943"/>
            <a:ext cx="3792682" cy="50569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67C3C0C-3938-4884-A21E-732E1D51CE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2016" y="3575239"/>
            <a:ext cx="624840" cy="464820"/>
          </a:xfrm>
          <a:prstGeom prst="rect">
            <a:avLst/>
          </a:prstGeom>
        </p:spPr>
      </p:pic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BE75380E-F124-48BD-83E3-D5E980BB1AB9}"/>
              </a:ext>
            </a:extLst>
          </p:cNvPr>
          <p:cNvSpPr/>
          <p:nvPr/>
        </p:nvSpPr>
        <p:spPr>
          <a:xfrm rot="5400000">
            <a:off x="7975276" y="4342879"/>
            <a:ext cx="346263" cy="29527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CFEB5A-650C-49BD-BFC7-4748EE0E3862}"/>
              </a:ext>
            </a:extLst>
          </p:cNvPr>
          <p:cNvCxnSpPr>
            <a:cxnSpLocks/>
            <a:stCxn id="12" idx="1"/>
          </p:cNvCxnSpPr>
          <p:nvPr/>
        </p:nvCxnSpPr>
        <p:spPr>
          <a:xfrm flipV="1">
            <a:off x="8634621" y="3816329"/>
            <a:ext cx="971087" cy="185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1F635E7-36AF-44C2-B9DE-56AEADD3D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500000" flipH="1">
            <a:off x="8627432" y="4378284"/>
            <a:ext cx="120015" cy="334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CD14C47-8566-48A2-8654-07DE8882E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 flipH="1" flipV="1">
            <a:off x="8532182" y="3625247"/>
            <a:ext cx="120015" cy="3343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6F825C7-6F25-4226-918C-4271A80F6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2763" y="3717063"/>
            <a:ext cx="466630" cy="2096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4F223E-3885-46C3-9E15-6944DC73B4E2}"/>
              </a:ext>
            </a:extLst>
          </p:cNvPr>
          <p:cNvCxnSpPr>
            <a:cxnSpLocks/>
            <a:stCxn id="12" idx="1"/>
            <a:endCxn id="11" idx="1"/>
          </p:cNvCxnSpPr>
          <p:nvPr/>
        </p:nvCxnSpPr>
        <p:spPr>
          <a:xfrm>
            <a:off x="8634621" y="3834843"/>
            <a:ext cx="10387" cy="6681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62DB32-B9E0-46BD-8E12-7415EA07DA62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>
            <a:off x="8188228" y="4493598"/>
            <a:ext cx="456780" cy="94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22B2AE-33C3-496B-BFB7-9712BFA13DDE}"/>
              </a:ext>
            </a:extLst>
          </p:cNvPr>
          <p:cNvSpPr txBox="1"/>
          <p:nvPr/>
        </p:nvSpPr>
        <p:spPr>
          <a:xfrm>
            <a:off x="9520848" y="4011954"/>
            <a:ext cx="767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Pulsed </a:t>
            </a:r>
          </a:p>
          <a:p>
            <a:r>
              <a:rPr lang="en-US" sz="1100" dirty="0"/>
              <a:t>MENHIR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A333FDC-3544-4D07-B0D0-CEDF292708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05348" y="4375488"/>
            <a:ext cx="182880" cy="236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978A3E-9B62-405F-8A27-6EA3EE94AB14}"/>
              </a:ext>
            </a:extLst>
          </p:cNvPr>
          <p:cNvSpPr txBox="1"/>
          <p:nvPr/>
        </p:nvSpPr>
        <p:spPr>
          <a:xfrm>
            <a:off x="7612990" y="3429000"/>
            <a:ext cx="509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7A4778-4782-4000-BB1B-646CAE622108}"/>
              </a:ext>
            </a:extLst>
          </p:cNvPr>
          <p:cNvSpPr txBox="1"/>
          <p:nvPr/>
        </p:nvSpPr>
        <p:spPr>
          <a:xfrm>
            <a:off x="8837821" y="3494210"/>
            <a:ext cx="670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Isolator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645234-5B96-423A-8463-2F5FC4AA0A09}"/>
              </a:ext>
            </a:extLst>
          </p:cNvPr>
          <p:cNvSpPr/>
          <p:nvPr/>
        </p:nvSpPr>
        <p:spPr>
          <a:xfrm>
            <a:off x="8145993" y="4663648"/>
            <a:ext cx="45719" cy="6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1E67D-AFF2-400B-B827-A401CB816C5E}"/>
              </a:ext>
            </a:extLst>
          </p:cNvPr>
          <p:cNvSpPr/>
          <p:nvPr/>
        </p:nvSpPr>
        <p:spPr>
          <a:xfrm>
            <a:off x="8050522" y="4663648"/>
            <a:ext cx="45719" cy="6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2A3568-02FC-4CF9-A96F-1C6440670F53}"/>
              </a:ext>
            </a:extLst>
          </p:cNvPr>
          <p:cNvSpPr/>
          <p:nvPr/>
        </p:nvSpPr>
        <p:spPr>
          <a:xfrm rot="5400000">
            <a:off x="7940248" y="4351728"/>
            <a:ext cx="45719" cy="6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07E3185E-A358-4A2E-9486-2D88238B137B}"/>
              </a:ext>
            </a:extLst>
          </p:cNvPr>
          <p:cNvCxnSpPr/>
          <p:nvPr/>
        </p:nvCxnSpPr>
        <p:spPr>
          <a:xfrm rot="10800000">
            <a:off x="7332575" y="3304237"/>
            <a:ext cx="680105" cy="1186279"/>
          </a:xfrm>
          <a:prstGeom prst="curvedConnector3">
            <a:avLst>
              <a:gd name="adj1" fmla="val 40902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8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Optical Table Setup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9C34E-4721-4888-98BE-13833836EEAB}"/>
              </a:ext>
            </a:extLst>
          </p:cNvPr>
          <p:cNvSpPr txBox="1"/>
          <p:nvPr/>
        </p:nvSpPr>
        <p:spPr>
          <a:xfrm>
            <a:off x="614362" y="1057275"/>
            <a:ext cx="1015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142F9-34E2-41F9-A2DA-B3932BFD9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8" y="838760"/>
            <a:ext cx="5749365" cy="4312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A21DE-92F0-42D3-A9CC-9B8EC578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5" y="1696792"/>
            <a:ext cx="5471911" cy="41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1116</Words>
  <Application>Microsoft Office PowerPoint</Application>
  <PresentationFormat>Widescreen</PresentationFormat>
  <Paragraphs>256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Outline </vt:lpstr>
      <vt:lpstr>Sbox  </vt:lpstr>
      <vt:lpstr>Sbox - Adaptation to MENHIR Frequency  </vt:lpstr>
      <vt:lpstr>  Dimensions of Sbox to lock 216.66 MHz</vt:lpstr>
      <vt:lpstr>  Setup – Finesse Measurement – CW laser </vt:lpstr>
      <vt:lpstr>  Setup – Pulsed Laser Injection  </vt:lpstr>
      <vt:lpstr>  Injection of Pulsed Laser into Finber </vt:lpstr>
      <vt:lpstr>  Optical Table Setup </vt:lpstr>
      <vt:lpstr>Finesse Measurement – using CW laser</vt:lpstr>
      <vt:lpstr>  Fundamental Mode at Transmission </vt:lpstr>
      <vt:lpstr>  First Lock of MENHIR </vt:lpstr>
      <vt:lpstr>  Lock of MENHIR  - Error signal</vt:lpstr>
      <vt:lpstr>  Lock of MENHIR  - Error signal</vt:lpstr>
      <vt:lpstr>  Lock of MENHIR  - Piezo Sound Extraction </vt:lpstr>
      <vt:lpstr>  Change of Mirror for Higher Finesse 1</vt:lpstr>
      <vt:lpstr>Finesse Measurement – using CW laser</vt:lpstr>
      <vt:lpstr>Finesse Measurement – using CW laser</vt:lpstr>
      <vt:lpstr>  Change of Mirror for Higher Finesse – Lock over time</vt:lpstr>
      <vt:lpstr> Change of Mirror for Higher Finesse – Lock Error signal </vt:lpstr>
      <vt:lpstr> Change of Mirror for Higher Finesse 1 – Lock Error signal </vt:lpstr>
      <vt:lpstr> Lock of MENHIR  - Piezo Sound Extraction </vt:lpstr>
      <vt:lpstr>  Change of Mirror for Higher Finesse 1 – Clap effect  </vt:lpstr>
      <vt:lpstr>  Change of Mirror for Higher Finesse 2 </vt:lpstr>
      <vt:lpstr>Finesse Measurement – using CW laser</vt:lpstr>
      <vt:lpstr>  Change of Mirror for Higher Finesse 2 – 00 Mode</vt:lpstr>
      <vt:lpstr>  Change of Mirror for Higher Finesse 2 – Clap effect  </vt:lpstr>
      <vt:lpstr>  Change of Mirror for Higher Finesse 2 </vt:lpstr>
      <vt:lpstr>  Change of Mirror for Higher Finesse 2 </vt:lpstr>
      <vt:lpstr>  Change of Mirror for Higher Finesse 2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 amer</dc:creator>
  <cp:lastModifiedBy>Manar amer</cp:lastModifiedBy>
  <cp:revision>26</cp:revision>
  <dcterms:created xsi:type="dcterms:W3CDTF">2022-06-16T14:16:46Z</dcterms:created>
  <dcterms:modified xsi:type="dcterms:W3CDTF">2022-06-21T21:46:29Z</dcterms:modified>
</cp:coreProperties>
</file>