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1" r:id="rId4"/>
    <p:sldId id="268" r:id="rId5"/>
    <p:sldId id="285" r:id="rId6"/>
    <p:sldId id="257" r:id="rId7"/>
    <p:sldId id="269" r:id="rId8"/>
    <p:sldId id="270" r:id="rId9"/>
    <p:sldId id="273" r:id="rId10"/>
    <p:sldId id="274" r:id="rId11"/>
    <p:sldId id="278" r:id="rId12"/>
    <p:sldId id="279" r:id="rId13"/>
    <p:sldId id="280" r:id="rId14"/>
    <p:sldId id="281" r:id="rId15"/>
    <p:sldId id="282" r:id="rId16"/>
    <p:sldId id="283" r:id="rId17"/>
    <p:sldId id="275" r:id="rId18"/>
    <p:sldId id="276" r:id="rId19"/>
    <p:sldId id="277" r:id="rId20"/>
    <p:sldId id="286" r:id="rId21"/>
    <p:sldId id="292" r:id="rId22"/>
    <p:sldId id="287" r:id="rId23"/>
    <p:sldId id="288" r:id="rId24"/>
    <p:sldId id="289" r:id="rId25"/>
    <p:sldId id="290" r:id="rId26"/>
    <p:sldId id="291" r:id="rId27"/>
    <p:sldId id="258" r:id="rId28"/>
    <p:sldId id="260" r:id="rId29"/>
    <p:sldId id="259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84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A8EA-9218-4892-B9CE-27A7437A1520}" type="datetimeFigureOut">
              <a:rPr lang="fr-FR" smtClean="0"/>
              <a:pPr/>
              <a:t>01/02/2019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7EE6-06E8-4D21-ACCD-68D97DDE7F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A8EA-9218-4892-B9CE-27A7437A1520}" type="datetimeFigureOut">
              <a:rPr lang="fr-FR" smtClean="0"/>
              <a:pPr/>
              <a:t>01/02/2019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7EE6-06E8-4D21-ACCD-68D97DDE7F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A8EA-9218-4892-B9CE-27A7437A1520}" type="datetimeFigureOut">
              <a:rPr lang="fr-FR" smtClean="0"/>
              <a:pPr/>
              <a:t>01/02/2019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7EE6-06E8-4D21-ACCD-68D97DDE7F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A8EA-9218-4892-B9CE-27A7437A1520}" type="datetimeFigureOut">
              <a:rPr lang="fr-FR" smtClean="0"/>
              <a:pPr/>
              <a:t>01/02/2019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7EE6-06E8-4D21-ACCD-68D97DDE7F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A8EA-9218-4892-B9CE-27A7437A1520}" type="datetimeFigureOut">
              <a:rPr lang="fr-FR" smtClean="0"/>
              <a:pPr/>
              <a:t>01/02/2019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7EE6-06E8-4D21-ACCD-68D97DDE7F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A8EA-9218-4892-B9CE-27A7437A1520}" type="datetimeFigureOut">
              <a:rPr lang="fr-FR" smtClean="0"/>
              <a:pPr/>
              <a:t>01/02/2019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7EE6-06E8-4D21-ACCD-68D97DDE7F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A8EA-9218-4892-B9CE-27A7437A1520}" type="datetimeFigureOut">
              <a:rPr lang="fr-FR" smtClean="0"/>
              <a:pPr/>
              <a:t>01/02/2019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7EE6-06E8-4D21-ACCD-68D97DDE7F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A8EA-9218-4892-B9CE-27A7437A1520}" type="datetimeFigureOut">
              <a:rPr lang="fr-FR" smtClean="0"/>
              <a:pPr/>
              <a:t>01/02/2019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7EE6-06E8-4D21-ACCD-68D97DDE7F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A8EA-9218-4892-B9CE-27A7437A1520}" type="datetimeFigureOut">
              <a:rPr lang="fr-FR" smtClean="0"/>
              <a:pPr/>
              <a:t>01/02/2019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7EE6-06E8-4D21-ACCD-68D97DDE7F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A8EA-9218-4892-B9CE-27A7437A1520}" type="datetimeFigureOut">
              <a:rPr lang="fr-FR" smtClean="0"/>
              <a:pPr/>
              <a:t>01/02/2019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7EE6-06E8-4D21-ACCD-68D97DDE7F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5A8EA-9218-4892-B9CE-27A7437A1520}" type="datetimeFigureOut">
              <a:rPr lang="fr-FR" smtClean="0"/>
              <a:pPr/>
              <a:t>01/02/2019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57EE6-06E8-4D21-ACCD-68D97DDE7F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5A8EA-9218-4892-B9CE-27A7437A1520}" type="datetimeFigureOut">
              <a:rPr lang="fr-FR" smtClean="0"/>
              <a:pPr/>
              <a:t>01/02/2019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57EE6-06E8-4D21-ACCD-68D97DDE7FB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POINT SUR LES MIROIS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FR" dirty="0" smtClean="0"/>
              <a:t>JANVIER 2019</a:t>
            </a:r>
          </a:p>
          <a:p>
            <a:r>
              <a:rPr lang="fr-FR" dirty="0" smtClean="0"/>
              <a:t>Binoculaire </a:t>
            </a:r>
            <a:r>
              <a:rPr lang="fr-FR" dirty="0" err="1" smtClean="0"/>
              <a:t>Leica</a:t>
            </a:r>
            <a:r>
              <a:rPr lang="fr-FR" dirty="0" smtClean="0"/>
              <a:t> S8 APO (lumière blanche X1-8)</a:t>
            </a:r>
            <a:br>
              <a:rPr lang="fr-FR" dirty="0" smtClean="0"/>
            </a:br>
            <a:r>
              <a:rPr lang="fr-FR" dirty="0" smtClean="0"/>
              <a:t>Caméra MC120 HD 2.5Mpixel</a:t>
            </a:r>
            <a:r>
              <a:rPr lang="fr-FR" dirty="0"/>
              <a:t> </a:t>
            </a:r>
            <a:r>
              <a:rPr lang="fr-FR" dirty="0" smtClean="0"/>
              <a:t>CMOS-c</a:t>
            </a:r>
            <a:r>
              <a:rPr lang="fr-FR" dirty="0"/>
              <a:t> </a:t>
            </a:r>
            <a:r>
              <a:rPr lang="fr-FR" dirty="0" smtClean="0"/>
              <a:t>Taille pixel 2.35 </a:t>
            </a:r>
            <a:r>
              <a:rPr lang="el-GR" dirty="0" smtClean="0"/>
              <a:t>μ</a:t>
            </a:r>
            <a:r>
              <a:rPr lang="fr-FR" dirty="0" smtClean="0"/>
              <a:t>m</a:t>
            </a:r>
          </a:p>
          <a:p>
            <a:r>
              <a:rPr lang="fr-FR" dirty="0" smtClean="0"/>
              <a:t>Analyse en conditions ISO5</a:t>
            </a:r>
          </a:p>
          <a:p>
            <a:r>
              <a:rPr lang="fr-FR" dirty="0" smtClean="0"/>
              <a:t>Spectromètre SIMS/XPS (à faire)</a:t>
            </a:r>
          </a:p>
          <a:p>
            <a:r>
              <a:rPr lang="fr-FR" dirty="0" smtClean="0"/>
              <a:t>Microscope AFM </a:t>
            </a:r>
            <a:r>
              <a:rPr lang="fr-FR" dirty="0" err="1" smtClean="0"/>
              <a:t>Anasys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MIROIRS S-BOX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64288" y="1772816"/>
            <a:ext cx="179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M4 X8 face avant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37662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203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MIROIRS S-BOX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64288" y="1772816"/>
            <a:ext cx="179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M1 X1 face avant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6876256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45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MIROIRS S-BOX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64288" y="1772816"/>
            <a:ext cx="179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M1 X4 face avant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84784"/>
            <a:ext cx="662473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34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MIROIRS S-BOX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64288" y="1772816"/>
            <a:ext cx="19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M1 X1 face arrière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1" y="1340768"/>
            <a:ext cx="6756243" cy="506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386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MIROIRS S-BOX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64288" y="1772816"/>
            <a:ext cx="19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M3 X1 face arrière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7068277" cy="530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5530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MIROIRS S-BOX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64288" y="1772816"/>
            <a:ext cx="19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M3 X3 face arrière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84784"/>
            <a:ext cx="6532954" cy="4899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159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MIROIRS S-BOX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64288" y="1772816"/>
            <a:ext cx="179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M3 X1 face avant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022" y="1196752"/>
            <a:ext cx="681675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25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MIROIRS S-BOX NETTOYAGE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64288" y="1772816"/>
            <a:ext cx="19364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M2 X2 face avant</a:t>
            </a:r>
          </a:p>
          <a:p>
            <a:r>
              <a:rPr lang="fr-FR" dirty="0" smtClean="0"/>
              <a:t>Après 1 nettoyage </a:t>
            </a:r>
          </a:p>
          <a:p>
            <a:r>
              <a:rPr lang="fr-FR" dirty="0" err="1" smtClean="0"/>
              <a:t>Papier+Isoprop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6396203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189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MIROIRS S-BOX NETTOYAGE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64288" y="1772816"/>
            <a:ext cx="2026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M2 X2 face avant</a:t>
            </a:r>
          </a:p>
          <a:p>
            <a:r>
              <a:rPr lang="fr-FR" dirty="0" smtClean="0"/>
              <a:t>Après 2 nettoyages </a:t>
            </a:r>
          </a:p>
          <a:p>
            <a:r>
              <a:rPr lang="fr-FR" dirty="0" err="1" smtClean="0"/>
              <a:t>Papier+Isoprop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95499"/>
            <a:ext cx="6732240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557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MIROIRS S-BOX NETTOYAGE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64288" y="1772816"/>
            <a:ext cx="2026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M2 X2 face arrière</a:t>
            </a:r>
          </a:p>
          <a:p>
            <a:r>
              <a:rPr lang="fr-FR" dirty="0" smtClean="0"/>
              <a:t>Après 2 nettoyages </a:t>
            </a:r>
          </a:p>
          <a:p>
            <a:r>
              <a:rPr lang="fr-FR" dirty="0" err="1" smtClean="0"/>
              <a:t>Papier+Isoprop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99" y="1340768"/>
            <a:ext cx="6972267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6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1833203" y="1336490"/>
            <a:ext cx="5941335" cy="2956170"/>
            <a:chOff x="2385394" y="347870"/>
            <a:chExt cx="7732643" cy="4600211"/>
          </a:xfrm>
        </p:grpSpPr>
        <p:grpSp>
          <p:nvGrpSpPr>
            <p:cNvPr id="5" name="Zone de dessin 1"/>
            <p:cNvGrpSpPr/>
            <p:nvPr/>
          </p:nvGrpSpPr>
          <p:grpSpPr>
            <a:xfrm rot="10800000">
              <a:off x="2385394" y="791708"/>
              <a:ext cx="7732643" cy="3704489"/>
              <a:chOff x="0" y="-28307"/>
              <a:chExt cx="5486400" cy="1912778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0" y="0"/>
                <a:ext cx="5486400" cy="1821815"/>
              </a:xfrm>
              <a:prstGeom prst="rect">
                <a:avLst/>
              </a:prstGeom>
            </p:spPr>
          </p:sp>
          <p:sp>
            <p:nvSpPr>
              <p:cNvPr id="26" name="Rectangle 25"/>
              <p:cNvSpPr/>
              <p:nvPr/>
            </p:nvSpPr>
            <p:spPr>
              <a:xfrm rot="1537951">
                <a:off x="2123963" y="136306"/>
                <a:ext cx="94807" cy="5415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sz="1050"/>
              </a:p>
            </p:txBody>
          </p:sp>
          <p:sp>
            <p:nvSpPr>
              <p:cNvPr id="27" name="Rectangle 26"/>
              <p:cNvSpPr/>
              <p:nvPr/>
            </p:nvSpPr>
            <p:spPr>
              <a:xfrm rot="20062049" flipV="1">
                <a:off x="3898645" y="123493"/>
                <a:ext cx="94807" cy="541569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sz="1050"/>
              </a:p>
            </p:txBody>
          </p:sp>
          <p:sp>
            <p:nvSpPr>
              <p:cNvPr id="28" name="Organigramme : Données stockées 27"/>
              <p:cNvSpPr/>
              <p:nvPr/>
            </p:nvSpPr>
            <p:spPr>
              <a:xfrm rot="19987038">
                <a:off x="1667312" y="1299326"/>
                <a:ext cx="126507" cy="411480"/>
              </a:xfrm>
              <a:prstGeom prst="flowChartOnlineStora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sz="1050"/>
              </a:p>
            </p:txBody>
          </p:sp>
          <p:sp>
            <p:nvSpPr>
              <p:cNvPr id="29" name="Organigramme : Données stockées 28"/>
              <p:cNvSpPr/>
              <p:nvPr/>
            </p:nvSpPr>
            <p:spPr>
              <a:xfrm rot="1612962" flipH="1">
                <a:off x="4252148" y="1286625"/>
                <a:ext cx="126507" cy="411480"/>
              </a:xfrm>
              <a:prstGeom prst="flowChartOnlineStorag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sz="1050"/>
              </a:p>
            </p:txBody>
          </p:sp>
          <p:cxnSp>
            <p:nvCxnSpPr>
              <p:cNvPr id="30" name="Connecteur droit 29"/>
              <p:cNvCxnSpPr/>
              <p:nvPr/>
            </p:nvCxnSpPr>
            <p:spPr>
              <a:xfrm rot="10800000" flipH="1">
                <a:off x="1116424" y="411663"/>
                <a:ext cx="2771047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>
                <a:stCxn id="27" idx="1"/>
              </p:cNvCxnSpPr>
              <p:nvPr/>
            </p:nvCxnSpPr>
            <p:spPr>
              <a:xfrm rot="10800000" flipV="1">
                <a:off x="1817572" y="412121"/>
                <a:ext cx="2085738" cy="1066368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>
                <a:stCxn id="29" idx="3"/>
                <a:endCxn id="26" idx="1"/>
              </p:cNvCxnSpPr>
              <p:nvPr/>
            </p:nvCxnSpPr>
            <p:spPr>
              <a:xfrm rot="10800000">
                <a:off x="2128629" y="389247"/>
                <a:ext cx="2149161" cy="1086527"/>
              </a:xfrm>
              <a:prstGeom prst="line">
                <a:avLst/>
              </a:prstGeom>
              <a:ln w="254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Zone de texte 14"/>
              <p:cNvSpPr txBox="1"/>
              <p:nvPr/>
            </p:nvSpPr>
            <p:spPr>
              <a:xfrm rot="10800000">
                <a:off x="1768178" y="66964"/>
                <a:ext cx="379730" cy="2603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fr-FR" sz="10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M1</a:t>
                </a:r>
              </a:p>
            </p:txBody>
          </p:sp>
          <p:sp>
            <p:nvSpPr>
              <p:cNvPr id="35" name="Zone de texte 15"/>
              <p:cNvSpPr txBox="1"/>
              <p:nvPr/>
            </p:nvSpPr>
            <p:spPr>
              <a:xfrm rot="10800000">
                <a:off x="3391297" y="-28307"/>
                <a:ext cx="379730" cy="2603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fr-FR" sz="10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M2</a:t>
                </a:r>
              </a:p>
            </p:txBody>
          </p:sp>
          <p:sp>
            <p:nvSpPr>
              <p:cNvPr id="36" name="Zone de texte 16"/>
              <p:cNvSpPr txBox="1"/>
              <p:nvPr/>
            </p:nvSpPr>
            <p:spPr>
              <a:xfrm rot="10800000">
                <a:off x="1567233" y="1608893"/>
                <a:ext cx="379730" cy="2603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fr-FR" sz="10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M3</a:t>
                </a:r>
              </a:p>
            </p:txBody>
          </p:sp>
          <p:sp>
            <p:nvSpPr>
              <p:cNvPr id="37" name="Zone de texte 17"/>
              <p:cNvSpPr txBox="1"/>
              <p:nvPr/>
            </p:nvSpPr>
            <p:spPr>
              <a:xfrm rot="10800000">
                <a:off x="4002977" y="1624121"/>
                <a:ext cx="379730" cy="2603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fr-FR" sz="105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M4</a:t>
                </a:r>
              </a:p>
            </p:txBody>
          </p:sp>
          <p:sp>
            <p:nvSpPr>
              <p:cNvPr id="38" name="Forme libre 37"/>
              <p:cNvSpPr/>
              <p:nvPr/>
            </p:nvSpPr>
            <p:spPr>
              <a:xfrm>
                <a:off x="3826798" y="1292514"/>
                <a:ext cx="78452" cy="177800"/>
              </a:xfrm>
              <a:custGeom>
                <a:avLst/>
                <a:gdLst>
                  <a:gd name="connsiteX0" fmla="*/ 27652 w 78452"/>
                  <a:gd name="connsiteY0" fmla="*/ 177800 h 177800"/>
                  <a:gd name="connsiteX1" fmla="*/ 2252 w 78452"/>
                  <a:gd name="connsiteY1" fmla="*/ 82550 h 177800"/>
                  <a:gd name="connsiteX2" fmla="*/ 78452 w 78452"/>
                  <a:gd name="connsiteY2" fmla="*/ 0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8452" h="177800">
                    <a:moveTo>
                      <a:pt x="27652" y="177800"/>
                    </a:moveTo>
                    <a:cubicBezTo>
                      <a:pt x="10718" y="144991"/>
                      <a:pt x="-6215" y="112183"/>
                      <a:pt x="2252" y="82550"/>
                    </a:cubicBezTo>
                    <a:cubicBezTo>
                      <a:pt x="10719" y="52917"/>
                      <a:pt x="44585" y="26458"/>
                      <a:pt x="78452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sz="1050"/>
              </a:p>
            </p:txBody>
          </p:sp>
          <p:sp>
            <p:nvSpPr>
              <p:cNvPr id="39" name="Zone de texte 36"/>
              <p:cNvSpPr txBox="1"/>
              <p:nvPr/>
            </p:nvSpPr>
            <p:spPr>
              <a:xfrm rot="10800000">
                <a:off x="3512934" y="1152113"/>
                <a:ext cx="309880" cy="2603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fr-FR" sz="105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Θ1</a:t>
                </a:r>
                <a:endParaRPr lang="fr-FR" sz="105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Zone de texte 37"/>
              <p:cNvSpPr txBox="1"/>
              <p:nvPr/>
            </p:nvSpPr>
            <p:spPr>
              <a:xfrm rot="10800000">
                <a:off x="2290745" y="112614"/>
                <a:ext cx="309880" cy="2603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fr-FR" sz="105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Θ1</a:t>
                </a:r>
                <a:endParaRPr lang="fr-FR" sz="105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Zone de texte 38"/>
              <p:cNvSpPr txBox="1"/>
              <p:nvPr/>
            </p:nvSpPr>
            <p:spPr>
              <a:xfrm rot="10800000">
                <a:off x="2016427" y="1229696"/>
                <a:ext cx="309880" cy="2603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fr-FR" sz="105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Θ2</a:t>
                </a:r>
                <a:endParaRPr lang="fr-FR" sz="105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Zone de texte 39"/>
              <p:cNvSpPr txBox="1"/>
              <p:nvPr/>
            </p:nvSpPr>
            <p:spPr>
              <a:xfrm rot="10800000">
                <a:off x="3609370" y="424646"/>
                <a:ext cx="309880" cy="260350"/>
              </a:xfrm>
              <a:prstGeom prst="rect">
                <a:avLst/>
              </a:prstGeom>
              <a:noFill/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non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fr-FR" sz="1050" b="1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Θ2</a:t>
                </a:r>
                <a:endParaRPr lang="fr-FR" sz="105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Forme libre 42"/>
              <p:cNvSpPr/>
              <p:nvPr/>
            </p:nvSpPr>
            <p:spPr>
              <a:xfrm>
                <a:off x="2425013" y="416214"/>
                <a:ext cx="32438" cy="106264"/>
              </a:xfrm>
              <a:custGeom>
                <a:avLst/>
                <a:gdLst>
                  <a:gd name="connsiteX0" fmla="*/ 31750 w 31750"/>
                  <a:gd name="connsiteY0" fmla="*/ 0 h 133350"/>
                  <a:gd name="connsiteX1" fmla="*/ 25400 w 31750"/>
                  <a:gd name="connsiteY1" fmla="*/ 95250 h 133350"/>
                  <a:gd name="connsiteX2" fmla="*/ 0 w 31750"/>
                  <a:gd name="connsiteY2" fmla="*/ 133350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1750" h="133350">
                    <a:moveTo>
                      <a:pt x="31750" y="0"/>
                    </a:moveTo>
                    <a:cubicBezTo>
                      <a:pt x="31221" y="36512"/>
                      <a:pt x="30692" y="73025"/>
                      <a:pt x="25400" y="95250"/>
                    </a:cubicBezTo>
                    <a:cubicBezTo>
                      <a:pt x="20108" y="117475"/>
                      <a:pt x="10054" y="125412"/>
                      <a:pt x="0" y="13335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sz="1050"/>
              </a:p>
            </p:txBody>
          </p:sp>
          <p:sp>
            <p:nvSpPr>
              <p:cNvPr id="44" name="Forme libre 43"/>
              <p:cNvSpPr/>
              <p:nvPr/>
            </p:nvSpPr>
            <p:spPr>
              <a:xfrm>
                <a:off x="3660758" y="391289"/>
                <a:ext cx="62649" cy="101600"/>
              </a:xfrm>
              <a:custGeom>
                <a:avLst/>
                <a:gdLst>
                  <a:gd name="connsiteX0" fmla="*/ 62649 w 62649"/>
                  <a:gd name="connsiteY0" fmla="*/ 101600 h 101600"/>
                  <a:gd name="connsiteX1" fmla="*/ 5499 w 62649"/>
                  <a:gd name="connsiteY1" fmla="*/ 82550 h 101600"/>
                  <a:gd name="connsiteX2" fmla="*/ 5499 w 62649"/>
                  <a:gd name="connsiteY2" fmla="*/ 0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2649" h="101600">
                    <a:moveTo>
                      <a:pt x="62649" y="101600"/>
                    </a:moveTo>
                    <a:cubicBezTo>
                      <a:pt x="38836" y="100541"/>
                      <a:pt x="15024" y="99483"/>
                      <a:pt x="5499" y="82550"/>
                    </a:cubicBezTo>
                    <a:cubicBezTo>
                      <a:pt x="-4026" y="65617"/>
                      <a:pt x="736" y="32808"/>
                      <a:pt x="5499" y="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sz="1050"/>
              </a:p>
            </p:txBody>
          </p:sp>
          <p:sp>
            <p:nvSpPr>
              <p:cNvPr id="45" name="Forme libre 44"/>
              <p:cNvSpPr/>
              <p:nvPr/>
            </p:nvSpPr>
            <p:spPr>
              <a:xfrm>
                <a:off x="1968500" y="1336964"/>
                <a:ext cx="76571" cy="139700"/>
              </a:xfrm>
              <a:custGeom>
                <a:avLst/>
                <a:gdLst>
                  <a:gd name="connsiteX0" fmla="*/ 0 w 76571"/>
                  <a:gd name="connsiteY0" fmla="*/ 0 h 139700"/>
                  <a:gd name="connsiteX1" fmla="*/ 69850 w 76571"/>
                  <a:gd name="connsiteY1" fmla="*/ 25400 h 139700"/>
                  <a:gd name="connsiteX2" fmla="*/ 69850 w 76571"/>
                  <a:gd name="connsiteY2" fmla="*/ 139700 h 139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6571" h="139700">
                    <a:moveTo>
                      <a:pt x="0" y="0"/>
                    </a:moveTo>
                    <a:cubicBezTo>
                      <a:pt x="29104" y="1058"/>
                      <a:pt x="58208" y="2117"/>
                      <a:pt x="69850" y="25400"/>
                    </a:cubicBezTo>
                    <a:cubicBezTo>
                      <a:pt x="81492" y="48683"/>
                      <a:pt x="75671" y="94191"/>
                      <a:pt x="69850" y="13970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fr-FR" sz="105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2612809" y="347870"/>
              <a:ext cx="5961054" cy="4093505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>
              <a:off x="2583472" y="4641574"/>
              <a:ext cx="596105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Zone de texte 17"/>
            <p:cNvSpPr txBox="1"/>
            <p:nvPr/>
          </p:nvSpPr>
          <p:spPr>
            <a:xfrm>
              <a:off x="5166837" y="4649541"/>
              <a:ext cx="986412" cy="2985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fr-FR" sz="1050" dirty="0">
                  <a:ea typeface="Calibri" panose="020F0502020204030204" pitchFamily="34" charset="0"/>
                  <a:cs typeface="Times New Roman" panose="02020603050405020304" pitchFamily="18" charset="0"/>
                </a:rPr>
                <a:t>L0 = 1000 mm</a:t>
              </a:r>
            </a:p>
          </p:txBody>
        </p:sp>
        <p:cxnSp>
          <p:nvCxnSpPr>
            <p:cNvPr id="11" name="Connecteur droit avec flèche 10"/>
            <p:cNvCxnSpPr>
              <a:stCxn id="28" idx="1"/>
            </p:cNvCxnSpPr>
            <p:nvPr/>
          </p:nvCxnSpPr>
          <p:spPr>
            <a:xfrm flipV="1">
              <a:off x="7758460" y="1458340"/>
              <a:ext cx="78606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 de texte 17"/>
            <p:cNvSpPr txBox="1"/>
            <p:nvPr/>
          </p:nvSpPr>
          <p:spPr>
            <a:xfrm>
              <a:off x="7919030" y="1147506"/>
              <a:ext cx="743249" cy="29854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fr-FR" sz="1050" dirty="0">
                  <a:ea typeface="Calibri" panose="020F0502020204030204" pitchFamily="34" charset="0"/>
                  <a:cs typeface="Times New Roman" panose="02020603050405020304" pitchFamily="18" charset="0"/>
                </a:rPr>
                <a:t>LM3</a:t>
              </a:r>
            </a:p>
          </p:txBody>
        </p:sp>
        <p:cxnSp>
          <p:nvCxnSpPr>
            <p:cNvPr id="13" name="Connecteur droit avec flèche 12"/>
            <p:cNvCxnSpPr/>
            <p:nvPr/>
          </p:nvCxnSpPr>
          <p:spPr>
            <a:xfrm flipV="1">
              <a:off x="2612809" y="1454217"/>
              <a:ext cx="134544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Zone de texte 17"/>
            <p:cNvSpPr txBox="1"/>
            <p:nvPr/>
          </p:nvSpPr>
          <p:spPr>
            <a:xfrm>
              <a:off x="3022196" y="1134761"/>
              <a:ext cx="743249" cy="29854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fr-FR" sz="1050" dirty="0">
                  <a:ea typeface="Calibri" panose="020F0502020204030204" pitchFamily="34" charset="0"/>
                  <a:cs typeface="Times New Roman" panose="02020603050405020304" pitchFamily="18" charset="0"/>
                </a:rPr>
                <a:t>LM4</a:t>
              </a:r>
            </a:p>
          </p:txBody>
        </p:sp>
        <p:sp>
          <p:nvSpPr>
            <p:cNvPr id="15" name="Zone de texte 17"/>
            <p:cNvSpPr txBox="1"/>
            <p:nvPr/>
          </p:nvSpPr>
          <p:spPr>
            <a:xfrm>
              <a:off x="5626965" y="1146131"/>
              <a:ext cx="743249" cy="29854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L3</a:t>
              </a:r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7108412" y="3737394"/>
              <a:ext cx="146545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 de texte 17"/>
            <p:cNvSpPr txBox="1"/>
            <p:nvPr/>
          </p:nvSpPr>
          <p:spPr>
            <a:xfrm>
              <a:off x="7745235" y="3766503"/>
              <a:ext cx="743249" cy="2985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fr-FR" sz="1050" dirty="0">
                  <a:ea typeface="Calibri" panose="020F0502020204030204" pitchFamily="34" charset="0"/>
                  <a:cs typeface="Times New Roman" panose="02020603050405020304" pitchFamily="18" charset="0"/>
                </a:rPr>
                <a:t>LM1</a:t>
              </a:r>
            </a:p>
          </p:txBody>
        </p:sp>
        <p:cxnSp>
          <p:nvCxnSpPr>
            <p:cNvPr id="18" name="Connecteur droit avec flèche 17"/>
            <p:cNvCxnSpPr/>
            <p:nvPr/>
          </p:nvCxnSpPr>
          <p:spPr>
            <a:xfrm>
              <a:off x="2623384" y="3746906"/>
              <a:ext cx="182225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 de texte 17"/>
            <p:cNvSpPr txBox="1"/>
            <p:nvPr/>
          </p:nvSpPr>
          <p:spPr>
            <a:xfrm>
              <a:off x="3341284" y="3766503"/>
              <a:ext cx="743249" cy="298540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fr-FR" sz="1050" dirty="0">
                  <a:ea typeface="Calibri" panose="020F0502020204030204" pitchFamily="34" charset="0"/>
                  <a:cs typeface="Times New Roman" panose="02020603050405020304" pitchFamily="18" charset="0"/>
                </a:rPr>
                <a:t>LM2</a:t>
              </a:r>
            </a:p>
          </p:txBody>
        </p:sp>
        <p:sp>
          <p:nvSpPr>
            <p:cNvPr id="20" name="Zone de texte 30"/>
            <p:cNvSpPr txBox="1"/>
            <p:nvPr/>
          </p:nvSpPr>
          <p:spPr>
            <a:xfrm>
              <a:off x="4948461" y="2362658"/>
              <a:ext cx="400057" cy="28454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L4</a:t>
              </a:r>
              <a:endParaRPr lang="fr-FR" sz="105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Zone de texte 30"/>
            <p:cNvSpPr txBox="1"/>
            <p:nvPr/>
          </p:nvSpPr>
          <p:spPr>
            <a:xfrm>
              <a:off x="5899152" y="3314377"/>
              <a:ext cx="400057" cy="28454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L1</a:t>
              </a:r>
              <a:endParaRPr lang="fr-FR" sz="105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Zone de texte 30"/>
            <p:cNvSpPr txBox="1"/>
            <p:nvPr/>
          </p:nvSpPr>
          <p:spPr>
            <a:xfrm>
              <a:off x="6955337" y="2363419"/>
              <a:ext cx="400057" cy="284541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fr-FR" sz="1050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L2</a:t>
              </a:r>
              <a:endParaRPr lang="fr-FR" sz="105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 rot="10800000">
              <a:off x="4282066" y="1593808"/>
              <a:ext cx="0" cy="2059558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Zone de texte 21"/>
            <p:cNvSpPr txBox="1"/>
            <p:nvPr/>
          </p:nvSpPr>
          <p:spPr>
            <a:xfrm>
              <a:off x="3455440" y="2510348"/>
              <a:ext cx="918638" cy="311295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non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600"/>
                </a:spcAft>
              </a:pPr>
              <a:r>
                <a:rPr lang="fr-FR" sz="1050" dirty="0">
                  <a:ea typeface="Calibri" panose="020F0502020204030204" pitchFamily="34" charset="0"/>
                  <a:cs typeface="Times New Roman" panose="02020603050405020304" pitchFamily="18" charset="0"/>
                </a:rPr>
                <a:t>D = 70 mm</a:t>
              </a:r>
            </a:p>
          </p:txBody>
        </p:sp>
      </p:grpSp>
      <p:cxnSp>
        <p:nvCxnSpPr>
          <p:cNvPr id="53" name="Connecteur droit 52"/>
          <p:cNvCxnSpPr/>
          <p:nvPr/>
        </p:nvCxnSpPr>
        <p:spPr>
          <a:xfrm>
            <a:off x="1305949" y="1992214"/>
            <a:ext cx="237146" cy="2371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>
            <a:off x="1305950" y="1336490"/>
            <a:ext cx="227992" cy="227992"/>
          </a:xfrm>
          <a:prstGeom prst="line">
            <a:avLst/>
          </a:prstGeom>
          <a:ln w="34925" cmpd="dbl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 flipH="1">
            <a:off x="1277105" y="3342033"/>
            <a:ext cx="264908" cy="236723"/>
          </a:xfrm>
          <a:prstGeom prst="line">
            <a:avLst/>
          </a:prstGeom>
          <a:ln w="34925" cmpd="dbl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H="1">
            <a:off x="6906919" y="2011068"/>
            <a:ext cx="264908" cy="236723"/>
          </a:xfrm>
          <a:prstGeom prst="line">
            <a:avLst/>
          </a:prstGeom>
          <a:ln w="34925" cmpd="dbl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e 61"/>
          <p:cNvGrpSpPr/>
          <p:nvPr/>
        </p:nvGrpSpPr>
        <p:grpSpPr>
          <a:xfrm>
            <a:off x="6946653" y="1193992"/>
            <a:ext cx="198881" cy="293492"/>
            <a:chOff x="9180321" y="447675"/>
            <a:chExt cx="265174" cy="391323"/>
          </a:xfrm>
        </p:grpSpPr>
        <p:sp>
          <p:nvSpPr>
            <p:cNvPr id="60" name="Rectangle 59"/>
            <p:cNvSpPr/>
            <p:nvPr/>
          </p:nvSpPr>
          <p:spPr>
            <a:xfrm>
              <a:off x="9180321" y="447675"/>
              <a:ext cx="265174" cy="343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9221949" y="742961"/>
              <a:ext cx="176605" cy="9603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63" name="Groupe 62"/>
          <p:cNvGrpSpPr/>
          <p:nvPr/>
        </p:nvGrpSpPr>
        <p:grpSpPr>
          <a:xfrm rot="-5400000">
            <a:off x="704911" y="1303738"/>
            <a:ext cx="198881" cy="293492"/>
            <a:chOff x="9180321" y="447675"/>
            <a:chExt cx="265174" cy="391323"/>
          </a:xfrm>
        </p:grpSpPr>
        <p:sp>
          <p:nvSpPr>
            <p:cNvPr id="64" name="Rectangle 63"/>
            <p:cNvSpPr/>
            <p:nvPr/>
          </p:nvSpPr>
          <p:spPr>
            <a:xfrm>
              <a:off x="9180321" y="447675"/>
              <a:ext cx="265174" cy="343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9221949" y="742961"/>
              <a:ext cx="176605" cy="9603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grpSp>
        <p:nvGrpSpPr>
          <p:cNvPr id="66" name="Groupe 65"/>
          <p:cNvGrpSpPr/>
          <p:nvPr/>
        </p:nvGrpSpPr>
        <p:grpSpPr>
          <a:xfrm rot="-2700000">
            <a:off x="828454" y="3308455"/>
            <a:ext cx="198881" cy="293492"/>
            <a:chOff x="9180321" y="447675"/>
            <a:chExt cx="265174" cy="391323"/>
          </a:xfrm>
        </p:grpSpPr>
        <p:sp>
          <p:nvSpPr>
            <p:cNvPr id="67" name="Rectangle 66"/>
            <p:cNvSpPr/>
            <p:nvPr/>
          </p:nvSpPr>
          <p:spPr>
            <a:xfrm>
              <a:off x="9180321" y="447675"/>
              <a:ext cx="265174" cy="34330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9221949" y="742961"/>
              <a:ext cx="176605" cy="96037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350"/>
            </a:p>
          </p:txBody>
        </p:sp>
      </p:grpSp>
      <p:cxnSp>
        <p:nvCxnSpPr>
          <p:cNvPr id="72" name="Connecteur droit 71"/>
          <p:cNvCxnSpPr/>
          <p:nvPr/>
        </p:nvCxnSpPr>
        <p:spPr>
          <a:xfrm flipH="1">
            <a:off x="1424345" y="3454133"/>
            <a:ext cx="516373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1424345" y="2109706"/>
            <a:ext cx="562457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V="1">
            <a:off x="1419945" y="3449040"/>
            <a:ext cx="4400" cy="51800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necteur droit 82"/>
          <p:cNvCxnSpPr/>
          <p:nvPr/>
        </p:nvCxnSpPr>
        <p:spPr>
          <a:xfrm flipV="1">
            <a:off x="1244749" y="3889789"/>
            <a:ext cx="310469" cy="184604"/>
          </a:xfrm>
          <a:prstGeom prst="line">
            <a:avLst/>
          </a:prstGeom>
          <a:ln w="38100">
            <a:solidFill>
              <a:schemeClr val="tx1">
                <a:alpha val="4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cteur droit 85"/>
          <p:cNvCxnSpPr>
            <a:endCxn id="68" idx="2"/>
          </p:cNvCxnSpPr>
          <p:nvPr/>
        </p:nvCxnSpPr>
        <p:spPr>
          <a:xfrm flipH="1" flipV="1">
            <a:off x="1030251" y="3560375"/>
            <a:ext cx="369733" cy="40018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H="1" flipV="1">
            <a:off x="1422145" y="1450484"/>
            <a:ext cx="2378" cy="652701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eur droit 92"/>
          <p:cNvCxnSpPr>
            <a:stCxn id="65" idx="2"/>
          </p:cNvCxnSpPr>
          <p:nvPr/>
        </p:nvCxnSpPr>
        <p:spPr>
          <a:xfrm flipV="1">
            <a:off x="951098" y="1450484"/>
            <a:ext cx="465382" cy="1993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necteur droit 94"/>
          <p:cNvCxnSpPr>
            <a:endCxn id="61" idx="2"/>
          </p:cNvCxnSpPr>
          <p:nvPr/>
        </p:nvCxnSpPr>
        <p:spPr>
          <a:xfrm flipH="1" flipV="1">
            <a:off x="7044101" y="1487483"/>
            <a:ext cx="1992" cy="639492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ZoneTexte 101"/>
          <p:cNvSpPr txBox="1"/>
          <p:nvPr/>
        </p:nvSpPr>
        <p:spPr>
          <a:xfrm>
            <a:off x="492856" y="3026297"/>
            <a:ext cx="8527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Caméra 2</a:t>
            </a:r>
          </a:p>
        </p:txBody>
      </p:sp>
      <p:sp>
        <p:nvSpPr>
          <p:cNvPr id="103" name="ZoneTexte 102"/>
          <p:cNvSpPr txBox="1"/>
          <p:nvPr/>
        </p:nvSpPr>
        <p:spPr>
          <a:xfrm>
            <a:off x="418507" y="1564210"/>
            <a:ext cx="8527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Caméra 4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7143175" y="1162604"/>
            <a:ext cx="85279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Caméra 3</a:t>
            </a:r>
          </a:p>
        </p:txBody>
      </p:sp>
      <p:sp>
        <p:nvSpPr>
          <p:cNvPr id="105" name="ZoneTexte 104"/>
          <p:cNvSpPr txBox="1"/>
          <p:nvPr/>
        </p:nvSpPr>
        <p:spPr>
          <a:xfrm>
            <a:off x="729534" y="4611213"/>
            <a:ext cx="5263327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350" dirty="0"/>
              <a:t>C2 = 24 cm</a:t>
            </a:r>
          </a:p>
          <a:p>
            <a:r>
              <a:rPr lang="fr-FR" sz="1350" dirty="0"/>
              <a:t>C3 = 15,5 cm</a:t>
            </a:r>
          </a:p>
          <a:p>
            <a:r>
              <a:rPr lang="fr-FR" sz="1350" dirty="0"/>
              <a:t>C4 = 17 cm</a:t>
            </a:r>
          </a:p>
        </p:txBody>
      </p:sp>
      <p:sp>
        <p:nvSpPr>
          <p:cNvPr id="107" name="ZoneTexte 106"/>
          <p:cNvSpPr txBox="1"/>
          <p:nvPr/>
        </p:nvSpPr>
        <p:spPr>
          <a:xfrm>
            <a:off x="2416478" y="4606120"/>
            <a:ext cx="12137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LM1 = 15 cm</a:t>
            </a:r>
          </a:p>
          <a:p>
            <a:r>
              <a:rPr lang="fr-FR" sz="1350" dirty="0"/>
              <a:t>LM2 = 23 cm</a:t>
            </a:r>
          </a:p>
          <a:p>
            <a:r>
              <a:rPr lang="fr-FR" sz="1350" dirty="0"/>
              <a:t>LM3 = 32 cm</a:t>
            </a:r>
          </a:p>
          <a:p>
            <a:r>
              <a:rPr lang="fr-FR" sz="1350" dirty="0"/>
              <a:t>LM4 = 17,6 cm</a:t>
            </a:r>
          </a:p>
        </p:txBody>
      </p:sp>
      <p:sp>
        <p:nvSpPr>
          <p:cNvPr id="108" name="ZoneTexte 107"/>
          <p:cNvSpPr txBox="1"/>
          <p:nvPr/>
        </p:nvSpPr>
        <p:spPr>
          <a:xfrm>
            <a:off x="4298007" y="4617699"/>
            <a:ext cx="10663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L1 = 62 cm </a:t>
            </a:r>
          </a:p>
          <a:p>
            <a:r>
              <a:rPr lang="fr-FR" sz="1350" dirty="0"/>
              <a:t>L2 = 45,4 cm</a:t>
            </a:r>
          </a:p>
          <a:p>
            <a:r>
              <a:rPr lang="fr-FR" sz="1350" dirty="0"/>
              <a:t>L3 = 50,4 cm</a:t>
            </a:r>
          </a:p>
          <a:p>
            <a:r>
              <a:rPr lang="fr-FR" sz="1350" dirty="0"/>
              <a:t>L4 = 67,4 cm</a:t>
            </a:r>
          </a:p>
        </p:txBody>
      </p:sp>
      <p:sp>
        <p:nvSpPr>
          <p:cNvPr id="110" name="ZoneTexte 109"/>
          <p:cNvSpPr txBox="1"/>
          <p:nvPr/>
        </p:nvSpPr>
        <p:spPr>
          <a:xfrm>
            <a:off x="6631120" y="4617138"/>
            <a:ext cx="1714765" cy="7155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sz="1350" b="1" dirty="0"/>
              <a:t>2 cm à ajouter pour </a:t>
            </a:r>
            <a:br>
              <a:rPr lang="fr-FR" sz="1350" b="1" dirty="0"/>
            </a:br>
            <a:r>
              <a:rPr lang="fr-FR" sz="1350" b="1" dirty="0"/>
              <a:t>l’épaisseur des parois</a:t>
            </a:r>
            <a:br>
              <a:rPr lang="fr-FR" sz="1350" b="1" dirty="0"/>
            </a:br>
            <a:r>
              <a:rPr lang="fr-FR" sz="1350" b="1" dirty="0"/>
              <a:t>de la cavité </a:t>
            </a:r>
          </a:p>
        </p:txBody>
      </p:sp>
      <p:cxnSp>
        <p:nvCxnSpPr>
          <p:cNvPr id="112" name="Connecteur en angle 111"/>
          <p:cNvCxnSpPr/>
          <p:nvPr/>
        </p:nvCxnSpPr>
        <p:spPr>
          <a:xfrm rot="5400000" flipH="1" flipV="1">
            <a:off x="6544723" y="1600766"/>
            <a:ext cx="518391" cy="385682"/>
          </a:xfrm>
          <a:prstGeom prst="bentConnector3">
            <a:avLst>
              <a:gd name="adj1" fmla="val 176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en angle 120"/>
          <p:cNvCxnSpPr/>
          <p:nvPr/>
        </p:nvCxnSpPr>
        <p:spPr>
          <a:xfrm rot="10800000">
            <a:off x="1004785" y="1518704"/>
            <a:ext cx="980610" cy="534099"/>
          </a:xfrm>
          <a:prstGeom prst="bentConnector3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ZoneTexte 122"/>
          <p:cNvSpPr txBox="1"/>
          <p:nvPr/>
        </p:nvSpPr>
        <p:spPr>
          <a:xfrm>
            <a:off x="1520858" y="1751239"/>
            <a:ext cx="3658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C4</a:t>
            </a:r>
          </a:p>
        </p:txBody>
      </p:sp>
      <p:cxnSp>
        <p:nvCxnSpPr>
          <p:cNvPr id="125" name="Connecteur en angle 124"/>
          <p:cNvCxnSpPr/>
          <p:nvPr/>
        </p:nvCxnSpPr>
        <p:spPr>
          <a:xfrm rot="10800000" flipV="1">
            <a:off x="1416480" y="3502865"/>
            <a:ext cx="542593" cy="469270"/>
          </a:xfrm>
          <a:prstGeom prst="bentConnector3">
            <a:avLst>
              <a:gd name="adj1" fmla="val 88181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Connecteur droit avec flèche 128"/>
          <p:cNvCxnSpPr/>
          <p:nvPr/>
        </p:nvCxnSpPr>
        <p:spPr>
          <a:xfrm flipH="1" flipV="1">
            <a:off x="1104181" y="3561948"/>
            <a:ext cx="359027" cy="41018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ZoneTexte 129"/>
          <p:cNvSpPr txBox="1"/>
          <p:nvPr/>
        </p:nvSpPr>
        <p:spPr>
          <a:xfrm>
            <a:off x="6649153" y="1708588"/>
            <a:ext cx="3658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C3</a:t>
            </a:r>
          </a:p>
        </p:txBody>
      </p:sp>
      <p:sp>
        <p:nvSpPr>
          <p:cNvPr id="131" name="ZoneTexte 130"/>
          <p:cNvSpPr txBox="1"/>
          <p:nvPr/>
        </p:nvSpPr>
        <p:spPr>
          <a:xfrm>
            <a:off x="1498037" y="3514652"/>
            <a:ext cx="3658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C2</a:t>
            </a:r>
          </a:p>
        </p:txBody>
      </p:sp>
      <p:sp>
        <p:nvSpPr>
          <p:cNvPr id="132" name="ZoneTexte 131"/>
          <p:cNvSpPr txBox="1"/>
          <p:nvPr/>
        </p:nvSpPr>
        <p:spPr>
          <a:xfrm>
            <a:off x="7088160" y="2564104"/>
            <a:ext cx="1473993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u="sng" dirty="0"/>
              <a:t>Légende : </a:t>
            </a:r>
            <a:br>
              <a:rPr lang="fr-FR" sz="1350" u="sng" dirty="0"/>
            </a:br>
            <a:r>
              <a:rPr lang="fr-FR" sz="1350" u="sng" dirty="0"/>
              <a:t/>
            </a:r>
            <a:br>
              <a:rPr lang="fr-FR" sz="1350" u="sng" dirty="0"/>
            </a:br>
            <a:r>
              <a:rPr lang="fr-FR" sz="1350" dirty="0"/>
              <a:t>M = Miroir</a:t>
            </a:r>
          </a:p>
          <a:p>
            <a:r>
              <a:rPr lang="fr-FR" sz="1350" dirty="0"/>
              <a:t>W = </a:t>
            </a:r>
            <a:r>
              <a:rPr lang="fr-FR" sz="1350" dirty="0" err="1"/>
              <a:t>Wedge</a:t>
            </a:r>
            <a:endParaRPr lang="fr-FR" sz="1350" dirty="0"/>
          </a:p>
          <a:p>
            <a:r>
              <a:rPr lang="fr-FR" sz="1350" dirty="0"/>
              <a:t>BS = </a:t>
            </a:r>
            <a:r>
              <a:rPr lang="fr-FR" sz="1350" dirty="0" err="1"/>
              <a:t>Beam</a:t>
            </a:r>
            <a:r>
              <a:rPr lang="fr-FR" sz="1350" dirty="0"/>
              <a:t> Splitter</a:t>
            </a:r>
          </a:p>
          <a:p>
            <a:endParaRPr lang="fr-FR" sz="1350" dirty="0"/>
          </a:p>
        </p:txBody>
      </p:sp>
      <p:sp>
        <p:nvSpPr>
          <p:cNvPr id="133" name="ZoneTexte 132"/>
          <p:cNvSpPr txBox="1"/>
          <p:nvPr/>
        </p:nvSpPr>
        <p:spPr>
          <a:xfrm>
            <a:off x="7129427" y="2058115"/>
            <a:ext cx="338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W</a:t>
            </a:r>
          </a:p>
        </p:txBody>
      </p:sp>
      <p:sp>
        <p:nvSpPr>
          <p:cNvPr id="134" name="ZoneTexte 133"/>
          <p:cNvSpPr txBox="1"/>
          <p:nvPr/>
        </p:nvSpPr>
        <p:spPr>
          <a:xfrm>
            <a:off x="1408075" y="1166962"/>
            <a:ext cx="338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W</a:t>
            </a:r>
          </a:p>
        </p:txBody>
      </p:sp>
      <p:sp>
        <p:nvSpPr>
          <p:cNvPr id="135" name="ZoneTexte 134"/>
          <p:cNvSpPr txBox="1"/>
          <p:nvPr/>
        </p:nvSpPr>
        <p:spPr>
          <a:xfrm>
            <a:off x="1155466" y="2136103"/>
            <a:ext cx="33214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M</a:t>
            </a:r>
          </a:p>
        </p:txBody>
      </p:sp>
      <p:sp>
        <p:nvSpPr>
          <p:cNvPr id="136" name="ZoneTexte 135"/>
          <p:cNvSpPr txBox="1"/>
          <p:nvPr/>
        </p:nvSpPr>
        <p:spPr>
          <a:xfrm>
            <a:off x="1345832" y="4034032"/>
            <a:ext cx="35939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BS</a:t>
            </a:r>
          </a:p>
        </p:txBody>
      </p:sp>
      <p:sp>
        <p:nvSpPr>
          <p:cNvPr id="137" name="ZoneTexte 136"/>
          <p:cNvSpPr txBox="1"/>
          <p:nvPr/>
        </p:nvSpPr>
        <p:spPr>
          <a:xfrm>
            <a:off x="1278244" y="3132379"/>
            <a:ext cx="33855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50" dirty="0"/>
              <a:t>W</a:t>
            </a:r>
          </a:p>
        </p:txBody>
      </p:sp>
      <p:sp>
        <p:nvSpPr>
          <p:cNvPr id="2" name="Rectangle 1"/>
          <p:cNvSpPr/>
          <p:nvPr/>
        </p:nvSpPr>
        <p:spPr>
          <a:xfrm>
            <a:off x="2781868" y="224264"/>
            <a:ext cx="29095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/>
              <a:t>CAVITE S-BOX</a:t>
            </a:r>
          </a:p>
        </p:txBody>
      </p:sp>
    </p:spTree>
    <p:extLst>
      <p:ext uri="{BB962C8B-B14F-4D97-AF65-F5344CB8AC3E}">
        <p14:creationId xmlns:p14="http://schemas.microsoft.com/office/powerpoint/2010/main" val="14569023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MESURE AFM SUR M1</a:t>
            </a:r>
            <a:br>
              <a:rPr lang="fr-FR" dirty="0" smtClean="0"/>
            </a:br>
            <a:r>
              <a:rPr lang="fr-FR" dirty="0" smtClean="0"/>
              <a:t>Mode contact AU CENTRE DU MIROIR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5610200" cy="4207650"/>
          </a:xfrm>
          <a:prstGeom prst="rect">
            <a:avLst/>
          </a:prstGeom>
        </p:spPr>
      </p:pic>
      <p:cxnSp>
        <p:nvCxnSpPr>
          <p:cNvPr id="6" name="Connecteur droit avec flèche 5"/>
          <p:cNvCxnSpPr/>
          <p:nvPr/>
        </p:nvCxnSpPr>
        <p:spPr>
          <a:xfrm flipV="1">
            <a:off x="3275856" y="1772816"/>
            <a:ext cx="3528392" cy="864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948264" y="1676002"/>
            <a:ext cx="1839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32 µm de largeur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627784" y="3501008"/>
            <a:ext cx="360040" cy="5040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987824" y="2780928"/>
            <a:ext cx="3672408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 flipH="1">
            <a:off x="6732240" y="2564904"/>
            <a:ext cx="168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Zone scannée 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3269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6336704" cy="475252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MESURE AFM SUR M1</a:t>
            </a:r>
            <a:br>
              <a:rPr lang="fr-FR" dirty="0" smtClean="0"/>
            </a:br>
            <a:r>
              <a:rPr lang="fr-FR" dirty="0" smtClean="0"/>
              <a:t>Mode contact AU CENTRE DU MIROIR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2051720" y="4005064"/>
            <a:ext cx="360040" cy="3960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2483768" y="2929374"/>
            <a:ext cx="4392488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 flipH="1">
            <a:off x="6732240" y="2564904"/>
            <a:ext cx="1682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Zone scannée 2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1594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MESURE AFM SUR M1</a:t>
            </a:r>
            <a:br>
              <a:rPr lang="fr-FR" dirty="0" smtClean="0"/>
            </a:br>
            <a:r>
              <a:rPr lang="fr-FR" dirty="0" smtClean="0"/>
              <a:t>Mode contact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64" y="1441626"/>
            <a:ext cx="6858520" cy="544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19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MESURE AFM SUR M1</a:t>
            </a:r>
            <a:br>
              <a:rPr lang="fr-FR" dirty="0" smtClean="0"/>
            </a:br>
            <a:r>
              <a:rPr lang="fr-FR" dirty="0" smtClean="0"/>
              <a:t>Mode contact zone 2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1340768"/>
            <a:ext cx="63722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2302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MESURE AFM SUR M1</a:t>
            </a:r>
            <a:br>
              <a:rPr lang="fr-FR" dirty="0" smtClean="0"/>
            </a:br>
            <a:r>
              <a:rPr lang="fr-FR" dirty="0" smtClean="0"/>
              <a:t>Profils verticaux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0493"/>
            <a:ext cx="9144000" cy="473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MESURE AFM SUR M1</a:t>
            </a:r>
            <a:br>
              <a:rPr lang="fr-FR" dirty="0" smtClean="0"/>
            </a:br>
            <a:r>
              <a:rPr lang="fr-FR" dirty="0" smtClean="0"/>
              <a:t>Courbes de force objet ‘mou’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887" y="1611585"/>
            <a:ext cx="637222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7372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IMAGES MIROIRS THOMX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907704" y="2204864"/>
            <a:ext cx="55130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600" dirty="0"/>
              <a:t>BINOCULAIRE </a:t>
            </a:r>
            <a:r>
              <a:rPr lang="fr-FR" sz="3600" dirty="0" smtClean="0"/>
              <a:t>LEICA EN ISO5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0617278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MIROIRS THOMX</a:t>
            </a:r>
            <a:endParaRPr lang="fr-FR" dirty="0"/>
          </a:p>
        </p:txBody>
      </p:sp>
      <p:pic>
        <p:nvPicPr>
          <p:cNvPr id="1026" name="Picture 2" descr="G:\Miroirs\Sbox LMA janv 2019\mirror microscope_2019.01.24\mirror microscope_2019.01.24\image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6408712" cy="480653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948264" y="1772816"/>
            <a:ext cx="1842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Miroir Sphérique</a:t>
            </a:r>
          </a:p>
          <a:p>
            <a:r>
              <a:rPr lang="fr-FR" dirty="0" smtClean="0"/>
              <a:t>ULE X1 face avant</a:t>
            </a:r>
            <a:endParaRPr lang="fr-F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MIROIR Sphérique ULE</a:t>
            </a:r>
            <a:endParaRPr lang="fr-FR" dirty="0"/>
          </a:p>
        </p:txBody>
      </p:sp>
      <p:pic>
        <p:nvPicPr>
          <p:cNvPr id="3074" name="Picture 2" descr="G:\Miroirs\Sbox LMA janv 2019\mirror microscope_2019.01.24\mirror microscope_2019.01.24\image0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6768752" cy="507656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193747" y="1772816"/>
            <a:ext cx="1842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Miroir Sphérique</a:t>
            </a:r>
          </a:p>
          <a:p>
            <a:r>
              <a:rPr lang="fr-FR" dirty="0" smtClean="0"/>
              <a:t>ULE X1 face avant</a:t>
            </a:r>
            <a:endParaRPr lang="fr-F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MIROIR Sphérique ULE</a:t>
            </a:r>
            <a:endParaRPr lang="fr-FR" dirty="0"/>
          </a:p>
        </p:txBody>
      </p:sp>
      <p:pic>
        <p:nvPicPr>
          <p:cNvPr id="2050" name="Picture 2" descr="G:\Miroirs\Sbox LMA janv 2019\mirror microscope_2019.01.24\mirror microscope_2019.01.24\image0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5904656" cy="442849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588224" y="1772816"/>
            <a:ext cx="20882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Miroir Sphérique</a:t>
            </a:r>
          </a:p>
          <a:p>
            <a:r>
              <a:rPr lang="fr-FR" dirty="0" smtClean="0"/>
              <a:t>ULE X5 face avant</a:t>
            </a:r>
            <a:endParaRPr lang="fr-F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CAVITE S-BOX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70" y="1988840"/>
            <a:ext cx="8228830" cy="35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66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MIROIR Sphérique ULE</a:t>
            </a:r>
            <a:endParaRPr lang="fr-FR" dirty="0"/>
          </a:p>
        </p:txBody>
      </p:sp>
      <p:pic>
        <p:nvPicPr>
          <p:cNvPr id="4098" name="Picture 2" descr="G:\Miroirs\Sbox LMA janv 2019\mirror microscope_2019.01.24\mirror microscope_2019.01.24\image0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6192688" cy="464451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6948264" y="1772816"/>
            <a:ext cx="1959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Miroir Sphérique</a:t>
            </a:r>
          </a:p>
          <a:p>
            <a:r>
              <a:rPr lang="fr-FR" dirty="0" smtClean="0"/>
              <a:t>ULE X1 face arrière</a:t>
            </a: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MIROIR PLAN (SAPPHIRE)</a:t>
            </a:r>
            <a:endParaRPr lang="fr-FR" dirty="0"/>
          </a:p>
        </p:txBody>
      </p:sp>
      <p:pic>
        <p:nvPicPr>
          <p:cNvPr id="5122" name="Picture 2" descr="G:\Miroirs\Sbox LMA janv 2019\mirror microscope_2019.01.24\mirror microscope_2019.01.24\image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7065301" cy="529897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524328" y="2132856"/>
            <a:ext cx="154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X1 face arrière</a:t>
            </a:r>
            <a:endParaRPr lang="fr-FR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MIROIR PLAN (SAPPHIRE)</a:t>
            </a:r>
            <a:endParaRPr lang="fr-FR" dirty="0"/>
          </a:p>
        </p:txBody>
      </p:sp>
      <p:pic>
        <p:nvPicPr>
          <p:cNvPr id="6146" name="Picture 2" descr="G:\Miroirs\Sbox LMA janv 2019\mirror microscope_2019.01.24\mirror microscope_2019.01.24\image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531" y="1412776"/>
            <a:ext cx="6960773" cy="5220580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524328" y="2132856"/>
            <a:ext cx="1549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X6 face arrière</a:t>
            </a:r>
            <a:endParaRPr lang="fr-F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MIROIR PLAN (SAPPHIRE)</a:t>
            </a:r>
            <a:endParaRPr lang="fr-FR" dirty="0"/>
          </a:p>
        </p:txBody>
      </p:sp>
      <p:pic>
        <p:nvPicPr>
          <p:cNvPr id="7170" name="Picture 2" descr="G:\Miroirs\Sbox LMA janv 2019\mirror microscope_2019.01.24\mirror microscope_2019.01.24\image0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6552728" cy="491454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308304" y="2204864"/>
            <a:ext cx="1713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X1 face arrière</a:t>
            </a:r>
          </a:p>
          <a:p>
            <a:r>
              <a:rPr lang="fr-FR" dirty="0" smtClean="0"/>
              <a:t>Après nettoyage</a:t>
            </a:r>
          </a:p>
          <a:p>
            <a:r>
              <a:rPr lang="fr-FR" dirty="0" smtClean="0"/>
              <a:t>Air sec</a:t>
            </a:r>
            <a:endParaRPr lang="fr-FR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MIROIR PLAN (SAPPHIRE)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308304" y="2204864"/>
            <a:ext cx="1432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X1 face avant</a:t>
            </a:r>
          </a:p>
        </p:txBody>
      </p:sp>
      <p:pic>
        <p:nvPicPr>
          <p:cNvPr id="8194" name="Picture 2" descr="G:\Miroirs\Sbox LMA janv 2019\mirror microscope_2019.01.24\mirror microscope_2019.01.24\image0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6969291" cy="52269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MIROIR PLAN (SAPPHIRE)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308304" y="2204864"/>
            <a:ext cx="1713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X1 face avant</a:t>
            </a:r>
          </a:p>
          <a:p>
            <a:r>
              <a:rPr lang="fr-FR" dirty="0" smtClean="0"/>
              <a:t>Après nettoyage</a:t>
            </a:r>
          </a:p>
          <a:p>
            <a:r>
              <a:rPr lang="fr-FR" dirty="0" smtClean="0"/>
              <a:t>Air sec</a:t>
            </a:r>
          </a:p>
        </p:txBody>
      </p:sp>
      <p:pic>
        <p:nvPicPr>
          <p:cNvPr id="9218" name="Picture 2" descr="G:\Miroirs\Sbox LMA janv 2019\mirror microscope_2019.01.24\mirror microscope_2019.01.24\image0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6840760" cy="513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MIROIR PLAN (SAPPHIRE)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308304" y="2204864"/>
            <a:ext cx="17136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X4 face avant</a:t>
            </a:r>
          </a:p>
          <a:p>
            <a:r>
              <a:rPr lang="fr-FR" dirty="0" smtClean="0"/>
              <a:t>Après nettoyage</a:t>
            </a:r>
          </a:p>
          <a:p>
            <a:r>
              <a:rPr lang="fr-FR" dirty="0" smtClean="0"/>
              <a:t>Air sec</a:t>
            </a:r>
          </a:p>
        </p:txBody>
      </p:sp>
      <p:pic>
        <p:nvPicPr>
          <p:cNvPr id="10242" name="Picture 2" descr="G:\Miroirs\Sbox LMA janv 2019\mirror microscope_2019.01.24\mirror microscope_2019.01.24\image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268760"/>
            <a:ext cx="6720747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BILAN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Origine des impacts.</a:t>
            </a:r>
          </a:p>
          <a:p>
            <a:r>
              <a:rPr lang="fr-FR" dirty="0" err="1" smtClean="0"/>
              <a:t>Sbstrats</a:t>
            </a:r>
            <a:r>
              <a:rPr lang="fr-FR" dirty="0" smtClean="0"/>
              <a:t> ou dépôt</a:t>
            </a:r>
          </a:p>
          <a:p>
            <a:r>
              <a:rPr lang="fr-FR" dirty="0" smtClean="0"/>
              <a:t>Effet sur la finesse</a:t>
            </a:r>
          </a:p>
          <a:p>
            <a:r>
              <a:rPr lang="fr-FR" dirty="0" smtClean="0"/>
              <a:t>Évolution de ces défauts sous hautes puissance…</a:t>
            </a:r>
          </a:p>
          <a:p>
            <a:r>
              <a:rPr lang="fr-FR" dirty="0" smtClean="0"/>
              <a:t>Contaminations possibles…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47291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IMAGES EN LUMIERE BLANCHE A LA BINOCULAIRE LEICA</a:t>
            </a:r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565920" y="1772816"/>
            <a:ext cx="58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/>
              <a:t>Binoculaire </a:t>
            </a:r>
            <a:r>
              <a:rPr lang="fr-FR" dirty="0" err="1"/>
              <a:t>Leica</a:t>
            </a:r>
            <a:r>
              <a:rPr lang="fr-FR" dirty="0"/>
              <a:t> S8 APO (lumière blanche X1-8)</a:t>
            </a:r>
            <a:br>
              <a:rPr lang="fr-FR" dirty="0"/>
            </a:br>
            <a:r>
              <a:rPr lang="fr-FR" dirty="0"/>
              <a:t>Caméra MC120 HD 2.5Mpixel CMOS-c Taille pixel 2.35 </a:t>
            </a:r>
            <a:r>
              <a:rPr lang="el-GR" dirty="0"/>
              <a:t>μ</a:t>
            </a:r>
            <a:r>
              <a:rPr lang="fr-FR" dirty="0"/>
              <a:t>m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848107"/>
            <a:ext cx="5967568" cy="398101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CALIBRATION BINOCULAIRE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6752"/>
            <a:ext cx="3611893" cy="27089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0" y="4052278"/>
            <a:ext cx="3599682" cy="269976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214" y="1222002"/>
            <a:ext cx="3578226" cy="268367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139952" y="1628800"/>
            <a:ext cx="840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X1</a:t>
            </a:r>
          </a:p>
          <a:p>
            <a:r>
              <a:rPr lang="fr-FR" dirty="0" smtClean="0"/>
              <a:t>13 mm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6948264" y="4365104"/>
            <a:ext cx="89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X2</a:t>
            </a:r>
          </a:p>
          <a:p>
            <a:r>
              <a:rPr lang="fr-FR" dirty="0" smtClean="0"/>
              <a:t>6,5 mm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211960" y="5445224"/>
            <a:ext cx="898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X8</a:t>
            </a:r>
          </a:p>
          <a:p>
            <a:r>
              <a:rPr lang="fr-FR" dirty="0" smtClean="0"/>
              <a:t>1,8 mm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1459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MIROIRS S-BOX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11266" name="Picture 2" descr="G:\Miroirs\Sbox LMA janv 2019\miroirs microscope 2019.01.10\miroirs TomX\image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17638"/>
            <a:ext cx="6300192" cy="4725144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164288" y="1772816"/>
            <a:ext cx="191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M2 X1 face arrière</a:t>
            </a:r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MIROIRS S-BOX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64288" y="1772816"/>
            <a:ext cx="179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M2 X1 face avant</a:t>
            </a:r>
            <a:endParaRPr lang="fr-FR" dirty="0"/>
          </a:p>
        </p:txBody>
      </p:sp>
      <p:pic>
        <p:nvPicPr>
          <p:cNvPr id="12290" name="Picture 2" descr="G:\Miroirs\Sbox LMA janv 2019\miroirs microscope 2019.01.10\miroirs TomX\image0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628800"/>
            <a:ext cx="6408712" cy="48065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MIROIRS S-BOX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64288" y="1772816"/>
            <a:ext cx="179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M2 X2 face avant</a:t>
            </a:r>
            <a:endParaRPr lang="fr-FR" dirty="0"/>
          </a:p>
        </p:txBody>
      </p:sp>
      <p:pic>
        <p:nvPicPr>
          <p:cNvPr id="13314" name="Picture 2" descr="G:\Miroirs\Sbox LMA janv 2019\miroirs microscope 2019.01.10\miroirs TomX\image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6729264" cy="50469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/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MIROIRS S-BOX</a:t>
            </a:r>
            <a:br>
              <a:rPr lang="fr-FR" dirty="0" smtClean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164288" y="1772816"/>
            <a:ext cx="1799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M4 X1 face avant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6660232" cy="499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762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363</Words>
  <Application>Microsoft Office PowerPoint</Application>
  <PresentationFormat>Affichage à l'écran (4:3)</PresentationFormat>
  <Paragraphs>142</Paragraphs>
  <Slides>37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Thème Office</vt:lpstr>
      <vt:lpstr>POINT SUR LES MIROIS</vt:lpstr>
      <vt:lpstr>Présentation PowerPoint</vt:lpstr>
      <vt:lpstr>CAVITE S-BOX</vt:lpstr>
      <vt:lpstr>IMAGES EN LUMIERE BLANCHE A LA BINOCULAIRE LEICA</vt:lpstr>
      <vt:lpstr>CALIBRATION BINOCULAIRE</vt:lpstr>
      <vt:lpstr>  MIROIRS S-BOX  </vt:lpstr>
      <vt:lpstr>  MIROIRS S-BOX  </vt:lpstr>
      <vt:lpstr>  MIROIRS S-BOX  </vt:lpstr>
      <vt:lpstr>  MIROIRS S-BOX  </vt:lpstr>
      <vt:lpstr>  MIROIRS S-BOX  </vt:lpstr>
      <vt:lpstr>  MIROIRS S-BOX  </vt:lpstr>
      <vt:lpstr>  MIROIRS S-BOX  </vt:lpstr>
      <vt:lpstr>  MIROIRS S-BOX  </vt:lpstr>
      <vt:lpstr>  MIROIRS S-BOX  </vt:lpstr>
      <vt:lpstr>  MIROIRS S-BOX  </vt:lpstr>
      <vt:lpstr>  MIROIRS S-BOX  </vt:lpstr>
      <vt:lpstr>  MIROIRS S-BOX NETTOYAGE  </vt:lpstr>
      <vt:lpstr>  MIROIRS S-BOX NETTOYAGE  </vt:lpstr>
      <vt:lpstr>  MIROIRS S-BOX NETTOYAGE  </vt:lpstr>
      <vt:lpstr>MESURE AFM SUR M1 Mode contact AU CENTRE DU MIROIR</vt:lpstr>
      <vt:lpstr>MESURE AFM SUR M1 Mode contact AU CENTRE DU MIROIR</vt:lpstr>
      <vt:lpstr>MESURE AFM SUR M1 Mode contact</vt:lpstr>
      <vt:lpstr>MESURE AFM SUR M1 Mode contact zone 2</vt:lpstr>
      <vt:lpstr>MESURE AFM SUR M1 Profils verticaux</vt:lpstr>
      <vt:lpstr>MESURE AFM SUR M1 Courbes de force objet ‘mou’</vt:lpstr>
      <vt:lpstr>IMAGES MIROIRS THOMX</vt:lpstr>
      <vt:lpstr>MIROIRS THOMX</vt:lpstr>
      <vt:lpstr>MIROIR Sphérique ULE</vt:lpstr>
      <vt:lpstr>MIROIR Sphérique ULE</vt:lpstr>
      <vt:lpstr>MIROIR Sphérique ULE</vt:lpstr>
      <vt:lpstr>MIROIR PLAN (SAPPHIRE)</vt:lpstr>
      <vt:lpstr>MIROIR PLAN (SAPPHIRE)</vt:lpstr>
      <vt:lpstr>MIROIR PLAN (SAPPHIRE)</vt:lpstr>
      <vt:lpstr>MIROIR PLAN (SAPPHIRE)</vt:lpstr>
      <vt:lpstr>MIROIR PLAN (SAPPHIRE)</vt:lpstr>
      <vt:lpstr>MIROIR PLAN (SAPPHIRE)</vt:lpstr>
      <vt:lpstr>BILAN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 SUR LES MIROIS</dc:title>
  <dc:creator>Daniele</dc:creator>
  <cp:lastModifiedBy>loic amoudry</cp:lastModifiedBy>
  <cp:revision>45</cp:revision>
  <dcterms:created xsi:type="dcterms:W3CDTF">2019-01-26T18:53:42Z</dcterms:created>
  <dcterms:modified xsi:type="dcterms:W3CDTF">2019-02-01T12:26:38Z</dcterms:modified>
</cp:coreProperties>
</file>