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804" r:id="rId2"/>
    <p:sldId id="258" r:id="rId3"/>
    <p:sldId id="259" r:id="rId4"/>
    <p:sldId id="818" r:id="rId5"/>
    <p:sldId id="261" r:id="rId6"/>
    <p:sldId id="808" r:id="rId7"/>
    <p:sldId id="820" r:id="rId8"/>
    <p:sldId id="819" r:id="rId9"/>
    <p:sldId id="806" r:id="rId10"/>
    <p:sldId id="821" r:id="rId11"/>
    <p:sldId id="265" r:id="rId12"/>
    <p:sldId id="809" r:id="rId13"/>
    <p:sldId id="263" r:id="rId14"/>
    <p:sldId id="262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17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8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8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11/10/2021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2.png"/><Relationship Id="rId3" Type="http://schemas.openxmlformats.org/officeDocument/2006/relationships/image" Target="../media/image24.png"/><Relationship Id="rId21" Type="http://schemas.openxmlformats.org/officeDocument/2006/relationships/image" Target="../media/image37.png"/><Relationship Id="rId34" Type="http://schemas.openxmlformats.org/officeDocument/2006/relationships/image" Target="../media/image49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1.png"/><Relationship Id="rId33" Type="http://schemas.openxmlformats.org/officeDocument/2006/relationships/image" Target="../media/image11.png"/><Relationship Id="rId2" Type="http://schemas.openxmlformats.org/officeDocument/2006/relationships/image" Target="../media/image23.png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1.png"/><Relationship Id="rId10" Type="http://schemas.openxmlformats.org/officeDocument/2006/relationships/image" Target="../media/image12.png"/><Relationship Id="rId19" Type="http://schemas.openxmlformats.org/officeDocument/2006/relationships/image" Target="../media/image4.png"/><Relationship Id="rId31" Type="http://schemas.openxmlformats.org/officeDocument/2006/relationships/image" Target="../media/image47.png"/><Relationship Id="rId4" Type="http://schemas.openxmlformats.org/officeDocument/2006/relationships/image" Target="../media/image25.png"/><Relationship Id="rId9" Type="http://schemas.openxmlformats.org/officeDocument/2006/relationships/image" Target="../media/image8.png"/><Relationship Id="rId14" Type="http://schemas.openxmlformats.org/officeDocument/2006/relationships/image" Target="../media/image31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Locking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GHz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Frédéric BLANC</a:t>
            </a:r>
          </a:p>
          <a:p>
            <a:r>
              <a:rPr lang="fr-FR" dirty="0"/>
              <a:t>08/10/2021</a:t>
            </a:r>
          </a:p>
        </p:txBody>
      </p:sp>
    </p:spTree>
    <p:extLst>
      <p:ext uri="{BB962C8B-B14F-4D97-AF65-F5344CB8AC3E}">
        <p14:creationId xmlns:p14="http://schemas.microsoft.com/office/powerpoint/2010/main" val="67968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4364610" cy="664777"/>
          </a:xfrm>
        </p:spPr>
        <p:txBody>
          <a:bodyPr>
            <a:normAutofit/>
          </a:bodyPr>
          <a:lstStyle/>
          <a:p>
            <a:r>
              <a:rPr lang="fr-FR" dirty="0"/>
              <a:t>Beam </a:t>
            </a:r>
            <a:r>
              <a:rPr lang="fr-FR" dirty="0" err="1"/>
              <a:t>imagery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35BA32-A1C6-415B-81FE-8D3089C2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1" t="25017" r="53445" b="45728"/>
          <a:stretch/>
        </p:blipFill>
        <p:spPr>
          <a:xfrm>
            <a:off x="1658721" y="928994"/>
            <a:ext cx="5826557" cy="518855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F0419FD-48D4-4AAF-8713-4DD23623AB34}"/>
              </a:ext>
            </a:extLst>
          </p:cNvPr>
          <p:cNvSpPr txBox="1"/>
          <p:nvPr/>
        </p:nvSpPr>
        <p:spPr>
          <a:xfrm>
            <a:off x="3108088" y="572454"/>
            <a:ext cx="25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Beam in transmission</a:t>
            </a:r>
          </a:p>
        </p:txBody>
      </p:sp>
    </p:spTree>
    <p:extLst>
      <p:ext uri="{BB962C8B-B14F-4D97-AF65-F5344CB8AC3E}">
        <p14:creationId xmlns:p14="http://schemas.microsoft.com/office/powerpoint/2010/main" val="188163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86B5C-A1EA-44A2-9A7B-90AC7525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BE428-2369-42CA-8069-4ECBB3791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A0AF72-860F-4F84-9BDA-638E1E03E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8BE668-47DC-456E-A93A-A53BC6A776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6114553" cy="664777"/>
          </a:xfrm>
        </p:spPr>
        <p:txBody>
          <a:bodyPr>
            <a:normAutofit/>
          </a:bodyPr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891111-F010-4B4A-BE72-731690C32283}"/>
              </a:ext>
            </a:extLst>
          </p:cNvPr>
          <p:cNvSpPr txBox="1"/>
          <p:nvPr/>
        </p:nvSpPr>
        <p:spPr>
          <a:xfrm>
            <a:off x="1844703" y="1668425"/>
            <a:ext cx="5454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Phase noise </a:t>
            </a:r>
            <a:r>
              <a:rPr lang="fr-FR" dirty="0" err="1"/>
              <a:t>measurement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Coupling</a:t>
            </a:r>
            <a:r>
              <a:rPr lang="fr-FR" dirty="0"/>
              <a:t> the GHz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Tangor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Align</a:t>
            </a:r>
            <a:r>
              <a:rPr lang="fr-FR" dirty="0"/>
              <a:t> the </a:t>
            </a:r>
            <a:r>
              <a:rPr lang="fr-FR" dirty="0" err="1"/>
              <a:t>Tangor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cavity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F8D44E-E4F4-466C-9A4B-249BC10C99B5}"/>
              </a:ext>
            </a:extLst>
          </p:cNvPr>
          <p:cNvSpPr txBox="1"/>
          <p:nvPr/>
        </p:nvSpPr>
        <p:spPr>
          <a:xfrm>
            <a:off x="1844703" y="4497844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Receive</a:t>
            </a:r>
            <a:r>
              <a:rPr lang="fr-FR" dirty="0"/>
              <a:t> the lock line </a:t>
            </a:r>
            <a:r>
              <a:rPr lang="fr-FR" dirty="0" err="1"/>
              <a:t>from</a:t>
            </a:r>
            <a:r>
              <a:rPr lang="fr-FR" dirty="0"/>
              <a:t> Amplitude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C95D9F-3793-405C-94FB-DB8BA397B9E6}"/>
              </a:ext>
            </a:extLst>
          </p:cNvPr>
          <p:cNvSpPr txBox="1"/>
          <p:nvPr/>
        </p:nvSpPr>
        <p:spPr>
          <a:xfrm>
            <a:off x="1844703" y="1133477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1) GHz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BC2EF8-6D34-4BFD-BB05-6871A4DC226C}"/>
              </a:ext>
            </a:extLst>
          </p:cNvPr>
          <p:cNvSpPr txBox="1"/>
          <p:nvPr/>
        </p:nvSpPr>
        <p:spPr>
          <a:xfrm>
            <a:off x="1844703" y="3814669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2) Lock line </a:t>
            </a:r>
          </a:p>
        </p:txBody>
      </p:sp>
    </p:spTree>
    <p:extLst>
      <p:ext uri="{BB962C8B-B14F-4D97-AF65-F5344CB8AC3E}">
        <p14:creationId xmlns:p14="http://schemas.microsoft.com/office/powerpoint/2010/main" val="298855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C0C65AEA-C643-456E-9C85-BF01A884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E1B0AFF-ABFD-4616-B9CA-CE9E64040F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A9F5F9E6-1747-455B-A64C-267397027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C6E5B4C-BFA1-4A4C-9C43-A92C51E57D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DDBE779-CEDE-44A3-BBBB-69AA1B5ED5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DFDA444C-8947-44CC-9D88-FCA55E50CB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641142C-95D7-4E06-A085-846C067DD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96F6BB7-9292-4772-ADF6-FD272E2D4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A635509C-5EA3-4F1B-A488-32999905D0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203EEC0-CAFB-4C55-8711-D55AFADC79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41066E-8000-4839-A464-59DF231B68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8B38D538-572D-4CD2-953C-E612821C84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A38D6328-8D11-41FC-8631-3EFBC88FF2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20C78A03-CA8B-4882-970B-ECDB880BCC4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68E6BAFD-28AB-443C-928A-3A32F419F87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337C9451-2222-468C-A5ED-712DDBCD4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38" name="Espace réservé pour une image  37">
            <a:extLst>
              <a:ext uri="{FF2B5EF4-FFF2-40B4-BE49-F238E27FC236}">
                <a16:creationId xmlns:a16="http://schemas.microsoft.com/office/drawing/2014/main" id="{14A75A2C-CE52-497C-BF35-3C6F734BE4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CE23EA63-CD84-4372-9E12-1759EA66F37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351411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7EB584BE-8B30-4487-BDA3-C002246E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7DFC77C-C103-4C44-99EC-A2DCC5E16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2C42552-5612-4E66-BD85-88B4752053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74E4C4D-EA93-4F86-9AD7-6DACC8DFBC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EDB5A85-74CA-FC43-B158-515A6AA8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3" y="836499"/>
            <a:ext cx="4684712" cy="664777"/>
          </a:xfrm>
        </p:spPr>
        <p:txBody>
          <a:bodyPr/>
          <a:lstStyle/>
          <a:p>
            <a:r>
              <a:rPr lang="fr-FR" dirty="0" err="1"/>
              <a:t>Toolbox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6E0577-9F77-FB40-A504-A5141250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09" y="1451850"/>
            <a:ext cx="900000" cy="8663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84609C-8758-E247-9A9C-BBF479DB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32" y="1451850"/>
            <a:ext cx="900000" cy="866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45FA8A-FE6B-1642-96B5-B8CF2B8C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30" y="1422490"/>
            <a:ext cx="477957" cy="46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7D3463-9112-D742-8595-02EBD6A9B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59" y="1939660"/>
            <a:ext cx="589600" cy="39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E2F848-AE8C-E143-BF5E-3DE3CA842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750" y="1030380"/>
            <a:ext cx="975999" cy="1296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56D5DB-0E8F-DA4A-9182-3ED640E95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55" y="2797713"/>
            <a:ext cx="540000" cy="4562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274476-6DEB-6D47-83B3-8292AC969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902" y="2874588"/>
            <a:ext cx="684000" cy="3982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41CC53-A3CC-2F48-B6EB-3ADB09BB6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6086" y="2840867"/>
            <a:ext cx="803999" cy="43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1844FB4-2B91-FC46-BDFD-588029D0EF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5109" y="2853401"/>
            <a:ext cx="797538" cy="432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F2094F-6AC8-1944-B028-A4586DD8A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7671" y="2800717"/>
            <a:ext cx="614483" cy="5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B5D47B9-1571-0B4B-92C1-C006048A94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302" y="2836768"/>
            <a:ext cx="710400" cy="432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2E3F4B6-C6D5-0841-AF83-14C41133C4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0200" y="2812290"/>
            <a:ext cx="540000" cy="4780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C02FC3-B5BE-6F4A-B1AB-3BD5FC298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1320" y="2846265"/>
            <a:ext cx="440152" cy="432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9B9C34F-C92D-3240-803A-540C6343F5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955" y="3605941"/>
            <a:ext cx="540000" cy="6023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7937D4-E1BF-4D4A-80DD-F093A9562B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3374" y="3607698"/>
            <a:ext cx="463937" cy="612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5735DE9-F0E6-7E4F-B6B4-7BD1D92EF8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3996" y="3566942"/>
            <a:ext cx="687158" cy="612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40A663C-05E4-BA43-9796-65184F204B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955" y="1451850"/>
            <a:ext cx="900000" cy="8745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C5376ED-4B5A-1842-B277-C9919D91F2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8927" y="1328010"/>
            <a:ext cx="480000" cy="90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0F94087-D684-754C-84A8-F5DCBF63ED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0800000">
            <a:off x="3694931" y="1430014"/>
            <a:ext cx="480000" cy="90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5F7F6BB-C3A1-BA41-884A-DCB304001E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6357" y="3494942"/>
            <a:ext cx="424908" cy="684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0796A33-44AE-5E43-BA84-E8585B950A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52836" y="3634092"/>
            <a:ext cx="719999" cy="504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705C5C3-1DFB-F943-92DF-5B901ADCCC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94406" y="3611698"/>
            <a:ext cx="643846" cy="54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92BDD71-93FB-0F41-914A-9EA46C5111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2523" y="3570534"/>
            <a:ext cx="482142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D5F20CE-F7AB-5A4D-A407-6CD3E0B5B3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4750" y="3596371"/>
            <a:ext cx="540000" cy="54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6D1A357-5213-754C-BEFA-CE59EE8FB3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5625" y="4560272"/>
            <a:ext cx="54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C511280-48EC-DF40-AE4D-AB6A010CC3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75647" y="4630055"/>
            <a:ext cx="508697" cy="468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0D65D04-8FFF-4E45-A49D-D0FF445E552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33175" y="4611518"/>
            <a:ext cx="414400" cy="504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E395E10-50B2-EA45-8F48-E72A52B7CC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88401" y="4611518"/>
            <a:ext cx="449217" cy="504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90EE836-A86E-A34E-8637-0B3F582D986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343247" y="4611518"/>
            <a:ext cx="509539" cy="576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8646E05-81BE-B248-AF7A-E3713EF5A2C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95471" y="4642893"/>
            <a:ext cx="504000" cy="504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DAAB2E2-A765-CE4F-92C3-FBB96846232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42156" y="4630055"/>
            <a:ext cx="465882" cy="396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58C8869-A0E8-2A41-8ADB-4A7379539E0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31911" y="4585843"/>
            <a:ext cx="601043" cy="576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7FB0757-9159-7045-9BC2-6169684AB98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56827" y="4576055"/>
            <a:ext cx="426461" cy="504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9D1BFBB-1F16-4B4B-8AA1-6896A1DB666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07161" y="4691485"/>
            <a:ext cx="782790" cy="396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92BF6DD-87C7-274D-9426-AA515BA32B7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7056" y="5500780"/>
            <a:ext cx="1909895" cy="216000"/>
          </a:xfrm>
          <a:prstGeom prst="rect">
            <a:avLst/>
          </a:prstGeom>
        </p:spPr>
      </p:pic>
      <p:pic>
        <p:nvPicPr>
          <p:cNvPr id="42" name="Espace réservé du contenu 146">
            <a:extLst>
              <a:ext uri="{FF2B5EF4-FFF2-40B4-BE49-F238E27FC236}">
                <a16:creationId xmlns:a16="http://schemas.microsoft.com/office/drawing/2014/main" id="{A106A600-904D-8F4D-AD01-CCA34174B0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75363" y="3454707"/>
            <a:ext cx="829495" cy="756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C397BC6-257D-9146-850B-821ABD00D089}"/>
              </a:ext>
            </a:extLst>
          </p:cNvPr>
          <p:cNvSpPr txBox="1"/>
          <p:nvPr/>
        </p:nvSpPr>
        <p:spPr>
          <a:xfrm>
            <a:off x="469072" y="2399071"/>
            <a:ext cx="1197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Triangles</a:t>
            </a:r>
            <a:endParaRPr lang="fr-FR" sz="900" i="1" dirty="0">
              <a:solidFill>
                <a:srgbClr val="929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1B7570-A1E1-EA4A-A963-AE80BBEF1F1B}"/>
              </a:ext>
            </a:extLst>
          </p:cNvPr>
          <p:cNvSpPr txBox="1"/>
          <p:nvPr/>
        </p:nvSpPr>
        <p:spPr>
          <a:xfrm>
            <a:off x="3635938" y="2394802"/>
            <a:ext cx="1197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de page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2ABEC77-EFBF-0541-8011-089C26CE7A10}"/>
              </a:ext>
            </a:extLst>
          </p:cNvPr>
          <p:cNvSpPr txBox="1"/>
          <p:nvPr/>
        </p:nvSpPr>
        <p:spPr>
          <a:xfrm>
            <a:off x="7091319" y="2395659"/>
            <a:ext cx="13349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 pour insérer des images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2CFF71D-CFB5-A845-9BD2-6009C4059D8C}"/>
              </a:ext>
            </a:extLst>
          </p:cNvPr>
          <p:cNvSpPr>
            <a:spLocks noChangeAspect="1"/>
          </p:cNvSpPr>
          <p:nvPr/>
        </p:nvSpPr>
        <p:spPr>
          <a:xfrm>
            <a:off x="4507671" y="142248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0A57F36-C615-8C43-AEB0-6F70B99AB55C}"/>
              </a:ext>
            </a:extLst>
          </p:cNvPr>
          <p:cNvSpPr>
            <a:spLocks noChangeAspect="1"/>
          </p:cNvSpPr>
          <p:nvPr/>
        </p:nvSpPr>
        <p:spPr>
          <a:xfrm>
            <a:off x="4885084" y="1432643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DFD4C734-95B3-A141-98BE-9234C857F978}"/>
              </a:ext>
            </a:extLst>
          </p:cNvPr>
          <p:cNvSpPr>
            <a:spLocks noChangeAspect="1"/>
          </p:cNvSpPr>
          <p:nvPr/>
        </p:nvSpPr>
        <p:spPr>
          <a:xfrm>
            <a:off x="5262497" y="142581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DF01AFC-DD82-7047-9AD1-2225ACC06CF0}"/>
              </a:ext>
            </a:extLst>
          </p:cNvPr>
          <p:cNvSpPr>
            <a:spLocks noChangeAspect="1"/>
          </p:cNvSpPr>
          <p:nvPr/>
        </p:nvSpPr>
        <p:spPr>
          <a:xfrm>
            <a:off x="5640560" y="142248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3016883-973D-3B4C-8221-E159A2A901B7}"/>
              </a:ext>
            </a:extLst>
          </p:cNvPr>
          <p:cNvSpPr>
            <a:spLocks noChangeAspect="1"/>
          </p:cNvSpPr>
          <p:nvPr/>
        </p:nvSpPr>
        <p:spPr>
          <a:xfrm>
            <a:off x="4509135" y="178181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01658AA-07CD-8C43-A8FB-2214F79738DF}"/>
              </a:ext>
            </a:extLst>
          </p:cNvPr>
          <p:cNvSpPr>
            <a:spLocks noChangeAspect="1"/>
          </p:cNvSpPr>
          <p:nvPr/>
        </p:nvSpPr>
        <p:spPr>
          <a:xfrm>
            <a:off x="4886548" y="1791968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DBC3C02-B607-3842-9BF2-6F8C2B6F8B52}"/>
              </a:ext>
            </a:extLst>
          </p:cNvPr>
          <p:cNvSpPr>
            <a:spLocks noChangeAspect="1"/>
          </p:cNvSpPr>
          <p:nvPr/>
        </p:nvSpPr>
        <p:spPr>
          <a:xfrm>
            <a:off x="5263961" y="178514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F863C22-3EC1-1D45-9317-2564E5CCF87C}"/>
              </a:ext>
            </a:extLst>
          </p:cNvPr>
          <p:cNvSpPr>
            <a:spLocks noChangeAspect="1"/>
          </p:cNvSpPr>
          <p:nvPr/>
        </p:nvSpPr>
        <p:spPr>
          <a:xfrm>
            <a:off x="5642024" y="178181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DD5CC80-9180-A944-B918-A426616B9C0B}"/>
              </a:ext>
            </a:extLst>
          </p:cNvPr>
          <p:cNvSpPr>
            <a:spLocks noChangeAspect="1"/>
          </p:cNvSpPr>
          <p:nvPr/>
        </p:nvSpPr>
        <p:spPr>
          <a:xfrm>
            <a:off x="4509412" y="212477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7CADC97-300F-B94D-8319-84C1D56D8888}"/>
              </a:ext>
            </a:extLst>
          </p:cNvPr>
          <p:cNvSpPr>
            <a:spLocks noChangeAspect="1"/>
          </p:cNvSpPr>
          <p:nvPr/>
        </p:nvSpPr>
        <p:spPr>
          <a:xfrm>
            <a:off x="4886825" y="2134926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A162818-53BA-FC4D-B3C6-F840EB1B684F}"/>
              </a:ext>
            </a:extLst>
          </p:cNvPr>
          <p:cNvSpPr>
            <a:spLocks noChangeAspect="1"/>
          </p:cNvSpPr>
          <p:nvPr/>
        </p:nvSpPr>
        <p:spPr>
          <a:xfrm>
            <a:off x="5264238" y="212810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757B99F-9E9B-0C47-8F3F-478D894E1040}"/>
              </a:ext>
            </a:extLst>
          </p:cNvPr>
          <p:cNvSpPr>
            <a:spLocks noChangeAspect="1"/>
          </p:cNvSpPr>
          <p:nvPr/>
        </p:nvSpPr>
        <p:spPr>
          <a:xfrm>
            <a:off x="5642301" y="212477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693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078DF-0C92-47AB-9F26-418FD0E1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B7361-4821-4F8C-8769-2869D5D79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F7A2A3-BB7A-4200-BA15-277217A0D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052E66-FC5D-42DC-8376-D2843E236C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02A0A-1D72-4061-AB4D-8F485EF28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88FCE5-F5B7-4BDE-AD4D-EB3323EE2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0226929-3999-4418-9F3E-4AD9F021A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C847B5-3C5D-4303-9301-CF3697C151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8E624AA-B2CF-4AB5-BC73-60B67CF41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FFE32E4-8BA1-452F-8B12-1112E38ED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dirty="0"/>
              <a:t>Setup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64E4EE-D24B-4836-A2BA-8204460D6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8F3DC01-075B-4ACA-9053-F21E756651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79E1581-6FD2-402A-B636-4E143C4CC2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A4C19E6-1544-4FC7-9E02-F5A8771D57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1016903-8320-4C6C-B044-6A4B2BAA9C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6017E5A-14A5-424E-88A2-5138435D3F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39FE023-F676-4CD7-8021-AB3D307EDE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5670D78-FB16-4A4C-B38D-CB3CDE7297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[p.3]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F093A29-2BB3-47EA-BD5D-D6E9E23B49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[p.5]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DCA363B-496B-4C09-B5DE-7390735A00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[p.11]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7938CE2-A585-4344-9BC8-2EAE6F91BF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2BA2C8B-83A0-4EEA-AB41-5608D52E91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CB12722-F6DD-4161-8B80-05C7790E77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155BA60-3DC8-473F-8B40-7ACBC7040F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F2FFEB9-B0CB-49D4-A416-F4BCF6E694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1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998BDAF7-A70F-4B3D-86F2-22D53CB1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Setup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DEE00EF-25CC-48EF-9AC1-0833E5F6F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01</a:t>
            </a:r>
          </a:p>
          <a:p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71BF693-C94C-44DA-92F1-0C8C026FD0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74B664E-9D6B-4DD6-B58E-8AC1F4DB7F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95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DDEF19CD-B334-4A6F-B128-6CACDAAD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743"/>
            <a:ext cx="8773998" cy="4887124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458879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Setup for GHz </a:t>
            </a:r>
            <a:r>
              <a:rPr lang="fr-FR" dirty="0" err="1"/>
              <a:t>locking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Setup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DA6F436-098C-455F-8B88-CE605A969A5F}"/>
              </a:ext>
            </a:extLst>
          </p:cNvPr>
          <p:cNvGrpSpPr/>
          <p:nvPr/>
        </p:nvGrpSpPr>
        <p:grpSpPr>
          <a:xfrm>
            <a:off x="85956" y="992065"/>
            <a:ext cx="4570887" cy="2250756"/>
            <a:chOff x="85956" y="992065"/>
            <a:chExt cx="4570887" cy="2250756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F8CAA2C7-953E-49F0-925C-72ED1D499D94}"/>
                </a:ext>
              </a:extLst>
            </p:cNvPr>
            <p:cNvGrpSpPr/>
            <p:nvPr/>
          </p:nvGrpSpPr>
          <p:grpSpPr>
            <a:xfrm>
              <a:off x="85956" y="992065"/>
              <a:ext cx="4570887" cy="2119298"/>
              <a:chOff x="1113" y="992065"/>
              <a:chExt cx="4570887" cy="2119298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7072CAB-50DB-4EB2-85BE-BD0171A0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" y="992065"/>
                <a:ext cx="4570887" cy="1965585"/>
              </a:xfrm>
              <a:prstGeom prst="rect">
                <a:avLst/>
              </a:prstGeom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E5D45EB-3768-4827-81A3-D8F6CEE3F641}"/>
                  </a:ext>
                </a:extLst>
              </p:cNvPr>
              <p:cNvSpPr txBox="1"/>
              <p:nvPr/>
            </p:nvSpPr>
            <p:spPr>
              <a:xfrm>
                <a:off x="254523" y="1621410"/>
                <a:ext cx="603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Mirror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FA177A0-BCFA-4FD1-BFE4-F753E3581777}"/>
                  </a:ext>
                </a:extLst>
              </p:cNvPr>
              <p:cNvSpPr txBox="1"/>
              <p:nvPr/>
            </p:nvSpPr>
            <p:spPr>
              <a:xfrm>
                <a:off x="232058" y="2849753"/>
                <a:ext cx="603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err="1"/>
                  <a:t>PhDs</a:t>
                </a:r>
                <a:endParaRPr lang="fr-FR" sz="1100" dirty="0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D07A8F9-8BA3-4EFF-825D-A9D0348CFA61}"/>
                  </a:ext>
                </a:extLst>
              </p:cNvPr>
              <p:cNvSpPr txBox="1"/>
              <p:nvPr/>
            </p:nvSpPr>
            <p:spPr>
              <a:xfrm>
                <a:off x="940248" y="2849753"/>
                <a:ext cx="603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PDH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A782140-30A5-4EE6-9788-7D24D0E28E50}"/>
                  </a:ext>
                </a:extLst>
              </p:cNvPr>
              <p:cNvSpPr txBox="1"/>
              <p:nvPr/>
            </p:nvSpPr>
            <p:spPr>
              <a:xfrm>
                <a:off x="1517937" y="2849753"/>
                <a:ext cx="7162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Camera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D3B9C39-3785-4FA5-8074-04BBDF3AD59F}"/>
                  </a:ext>
                </a:extLst>
              </p:cNvPr>
              <p:cNvSpPr txBox="1"/>
              <p:nvPr/>
            </p:nvSpPr>
            <p:spPr>
              <a:xfrm>
                <a:off x="2144223" y="2849753"/>
                <a:ext cx="5135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EOM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E4AFD86-E27B-451D-8E69-5966520664FB}"/>
                  </a:ext>
                </a:extLst>
              </p:cNvPr>
              <p:cNvSpPr txBox="1"/>
              <p:nvPr/>
            </p:nvSpPr>
            <p:spPr>
              <a:xfrm>
                <a:off x="2621655" y="2849753"/>
                <a:ext cx="5363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err="1"/>
                  <a:t>Fiber</a:t>
                </a:r>
                <a:endParaRPr lang="fr-FR" sz="1100" dirty="0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C05BA5C-493F-45BA-9958-5C7F6853809D}"/>
                  </a:ext>
                </a:extLst>
              </p:cNvPr>
              <p:cNvSpPr txBox="1"/>
              <p:nvPr/>
            </p:nvSpPr>
            <p:spPr>
              <a:xfrm>
                <a:off x="3129697" y="2849753"/>
                <a:ext cx="7070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LASER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8FF0A73-B2E1-4B4E-9673-D57D76C5933A}"/>
                  </a:ext>
                </a:extLst>
              </p:cNvPr>
              <p:cNvSpPr txBox="1"/>
              <p:nvPr/>
            </p:nvSpPr>
            <p:spPr>
              <a:xfrm>
                <a:off x="3800573" y="2849753"/>
                <a:ext cx="603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AOM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80BB569-BA77-4EB5-987B-04B4BA9DB370}"/>
                  </a:ext>
                </a:extLst>
              </p:cNvPr>
              <p:cNvSpPr txBox="1"/>
              <p:nvPr/>
            </p:nvSpPr>
            <p:spPr>
              <a:xfrm>
                <a:off x="1760847" y="1621410"/>
                <a:ext cx="603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Lens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F6D5717-D349-43A1-A97D-6F89BA29416E}"/>
                  </a:ext>
                </a:extLst>
              </p:cNvPr>
              <p:cNvSpPr txBox="1"/>
              <p:nvPr/>
            </p:nvSpPr>
            <p:spPr>
              <a:xfrm>
                <a:off x="1273011" y="1624810"/>
                <a:ext cx="603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/>
                  <a:t>λ</a:t>
                </a:r>
                <a:r>
                  <a:rPr lang="fr-FR" sz="1100" dirty="0"/>
                  <a:t>/4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63DBAAC-C1FA-4D90-A6D4-A2F36484510D}"/>
                  </a:ext>
                </a:extLst>
              </p:cNvPr>
              <p:cNvSpPr txBox="1"/>
              <p:nvPr/>
            </p:nvSpPr>
            <p:spPr>
              <a:xfrm>
                <a:off x="2331091" y="1624810"/>
                <a:ext cx="6289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Splitter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FCA6DE0-8251-4471-A8E4-4C9A69D093ED}"/>
                  </a:ext>
                </a:extLst>
              </p:cNvPr>
              <p:cNvSpPr txBox="1"/>
              <p:nvPr/>
            </p:nvSpPr>
            <p:spPr>
              <a:xfrm>
                <a:off x="2960017" y="1620097"/>
                <a:ext cx="8766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Combiner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0C8E470-9848-42CC-98D7-E7DA490668D6}"/>
                  </a:ext>
                </a:extLst>
              </p:cNvPr>
              <p:cNvSpPr txBox="1"/>
              <p:nvPr/>
            </p:nvSpPr>
            <p:spPr>
              <a:xfrm>
                <a:off x="818246" y="1620097"/>
                <a:ext cx="603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/>
                  <a:t>λ</a:t>
                </a:r>
                <a:r>
                  <a:rPr lang="fr-FR" sz="1100" dirty="0"/>
                  <a:t>/2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7B6CDDF-138A-4900-9094-8F1A03DD7E0B}"/>
                  </a:ext>
                </a:extLst>
              </p:cNvPr>
              <p:cNvSpPr txBox="1"/>
              <p:nvPr/>
            </p:nvSpPr>
            <p:spPr>
              <a:xfrm>
                <a:off x="3733012" y="1621410"/>
                <a:ext cx="76546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err="1"/>
                  <a:t>Polarizer</a:t>
                </a:r>
                <a:endParaRPr lang="fr-FR" sz="1100" dirty="0"/>
              </a:p>
            </p:txBody>
          </p:sp>
        </p:grp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AC6B9121-441D-42C0-84CA-067BE3477F91}"/>
                </a:ext>
              </a:extLst>
            </p:cNvPr>
            <p:cNvSpPr/>
            <p:nvPr/>
          </p:nvSpPr>
          <p:spPr>
            <a:xfrm>
              <a:off x="269766" y="1029773"/>
              <a:ext cx="4255099" cy="2213048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1AB82218-B628-43EA-ADE1-8371E7511F17}"/>
              </a:ext>
            </a:extLst>
          </p:cNvPr>
          <p:cNvSpPr txBox="1"/>
          <p:nvPr/>
        </p:nvSpPr>
        <p:spPr>
          <a:xfrm>
            <a:off x="4821797" y="992065"/>
            <a:ext cx="206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Unused</a:t>
            </a:r>
            <a:r>
              <a:rPr lang="fr-FR" dirty="0"/>
              <a:t> (lock line)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C970101-732B-4536-81CB-9410AD3DBFFA}"/>
              </a:ext>
            </a:extLst>
          </p:cNvPr>
          <p:cNvSpPr txBox="1"/>
          <p:nvPr/>
        </p:nvSpPr>
        <p:spPr>
          <a:xfrm>
            <a:off x="8125905" y="3711807"/>
            <a:ext cx="64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GHz</a:t>
            </a:r>
          </a:p>
        </p:txBody>
      </p:sp>
    </p:spTree>
    <p:extLst>
      <p:ext uri="{BB962C8B-B14F-4D97-AF65-F5344CB8AC3E}">
        <p14:creationId xmlns:p14="http://schemas.microsoft.com/office/powerpoint/2010/main" val="211923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A372437-668C-40ED-A36E-9BB341D3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26D8150-FA89-4426-A94A-CED1DF277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C37CDBE-8971-4F16-BA6A-F5846FD87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B57622-D7EE-41EC-92D5-29A48E6495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467EC4-DF94-4ACC-832E-319732EDC1B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6200"/>
            <a:ext cx="790575" cy="223838"/>
          </a:xfrm>
        </p:spPr>
        <p:txBody>
          <a:bodyPr/>
          <a:lstStyle/>
          <a:p>
            <a:fld id="{215C5698-873B-464C-B8EC-EDE5231D5BDD}" type="datetime1">
              <a:rPr lang="fr-FR" smtClean="0"/>
              <a:pPr/>
              <a:t>11/10/2021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10047-E48D-4369-9748-41555F1E7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5563"/>
            <a:ext cx="573088" cy="223837"/>
          </a:xfrm>
        </p:spPr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5</a:t>
            </a:fld>
            <a:r>
              <a:rPr lang="fr-FR"/>
              <a:t>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9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7140271" cy="664777"/>
          </a:xfrm>
        </p:spPr>
        <p:txBody>
          <a:bodyPr>
            <a:normAutofit/>
          </a:bodyPr>
          <a:lstStyle/>
          <a:p>
            <a:r>
              <a:rPr lang="fr-FR" dirty="0"/>
              <a:t>Lock GHz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06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0234C2-99CB-4192-A2DD-229B054CF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" y="1993769"/>
            <a:ext cx="4564927" cy="36956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7DB3AF-3F16-4B20-AA80-6886CA08B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73" y="1993769"/>
            <a:ext cx="4581995" cy="37094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5D0891C-4F80-45B4-B77A-DAAE47CFC314}"/>
              </a:ext>
            </a:extLst>
          </p:cNvPr>
          <p:cNvSpPr txBox="1"/>
          <p:nvPr/>
        </p:nvSpPr>
        <p:spPr>
          <a:xfrm>
            <a:off x="5278987" y="1513797"/>
            <a:ext cx="366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Error</a:t>
            </a:r>
            <a:r>
              <a:rPr lang="fr-FR" dirty="0"/>
              <a:t> signal of the PDH, </a:t>
            </a:r>
            <a:r>
              <a:rPr lang="fr-FR" dirty="0" err="1"/>
              <a:t>unlocked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1EFAA0-0256-433B-A166-815151DF01D1}"/>
              </a:ext>
            </a:extLst>
          </p:cNvPr>
          <p:cNvSpPr txBox="1"/>
          <p:nvPr/>
        </p:nvSpPr>
        <p:spPr>
          <a:xfrm>
            <a:off x="1333300" y="1513797"/>
            <a:ext cx="191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Lock of the GHz</a:t>
            </a:r>
          </a:p>
        </p:txBody>
      </p:sp>
    </p:spTree>
    <p:extLst>
      <p:ext uri="{BB962C8B-B14F-4D97-AF65-F5344CB8AC3E}">
        <p14:creationId xmlns:p14="http://schemas.microsoft.com/office/powerpoint/2010/main" val="142773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7060758" cy="664777"/>
          </a:xfrm>
        </p:spPr>
        <p:txBody>
          <a:bodyPr>
            <a:normAutofit/>
          </a:bodyPr>
          <a:lstStyle/>
          <a:p>
            <a:r>
              <a:rPr lang="fr-FR" dirty="0" err="1"/>
              <a:t>Resonnance</a:t>
            </a:r>
            <a:r>
              <a:rPr lang="fr-FR" dirty="0"/>
              <a:t> </a:t>
            </a:r>
            <a:r>
              <a:rPr lang="fr-FR" dirty="0" err="1"/>
              <a:t>Piezo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07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745F60-9400-403F-B7BD-20A4FFD2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" y="2117932"/>
            <a:ext cx="3799489" cy="30759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E580EC-E0BD-47E3-A234-A67710C2C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43" y="2036194"/>
            <a:ext cx="5331157" cy="350857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241AA19-5E7F-4341-B632-8BFA477AB313}"/>
              </a:ext>
            </a:extLst>
          </p:cNvPr>
          <p:cNvSpPr txBox="1"/>
          <p:nvPr/>
        </p:nvSpPr>
        <p:spPr>
          <a:xfrm>
            <a:off x="283116" y="1004188"/>
            <a:ext cx="671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noise and modulations.</a:t>
            </a:r>
          </a:p>
          <a:p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see</a:t>
            </a:r>
            <a:r>
              <a:rPr lang="fr-FR" dirty="0"/>
              <a:t> a </a:t>
            </a:r>
            <a:r>
              <a:rPr lang="fr-FR" dirty="0" err="1"/>
              <a:t>peak</a:t>
            </a:r>
            <a:r>
              <a:rPr lang="fr-FR" dirty="0"/>
              <a:t> at 30 kHz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produce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modulations.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6616F8-0464-43E8-9A8B-C5D4CD027E3E}"/>
              </a:ext>
            </a:extLst>
          </p:cNvPr>
          <p:cNvSpPr txBox="1"/>
          <p:nvPr/>
        </p:nvSpPr>
        <p:spPr>
          <a:xfrm>
            <a:off x="2815873" y="5671829"/>
            <a:ext cx="369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Resonnance</a:t>
            </a:r>
            <a:r>
              <a:rPr lang="fr-FR" dirty="0">
                <a:solidFill>
                  <a:schemeClr val="accent2"/>
                </a:solidFill>
              </a:rPr>
              <a:t> of the </a:t>
            </a:r>
            <a:r>
              <a:rPr lang="fr-FR" dirty="0" err="1">
                <a:solidFill>
                  <a:schemeClr val="accent2"/>
                </a:solidFill>
              </a:rPr>
              <a:t>Piezo</a:t>
            </a:r>
            <a:r>
              <a:rPr lang="fr-FR" dirty="0">
                <a:solidFill>
                  <a:schemeClr val="accent2"/>
                </a:solidFill>
              </a:rPr>
              <a:t> (30 kHz)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AA60C2F-D5A3-4849-B28C-89EA6602EDCF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2720290" y="3563332"/>
            <a:ext cx="1941765" cy="210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1DD69AE-65D5-4A6F-9239-74DE32651FD6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662055" y="4100660"/>
            <a:ext cx="2851108" cy="1571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6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6080289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Lock signal </a:t>
            </a:r>
            <a:r>
              <a:rPr lang="fr-FR" dirty="0" err="1"/>
              <a:t>with</a:t>
            </a:r>
            <a:r>
              <a:rPr lang="fr-FR" dirty="0"/>
              <a:t> 2 types of </a:t>
            </a:r>
            <a:r>
              <a:rPr lang="fr-FR" dirty="0" err="1"/>
              <a:t>loop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08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0AA11B-E167-45AD-8A7F-57C6A0231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7" y="1078683"/>
            <a:ext cx="6225525" cy="504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A58662F-154D-4BD9-90DF-8936BA7D1005}"/>
              </a:ext>
            </a:extLst>
          </p:cNvPr>
          <p:cNvSpPr txBox="1"/>
          <p:nvPr/>
        </p:nvSpPr>
        <p:spPr>
          <a:xfrm>
            <a:off x="916002" y="695280"/>
            <a:ext cx="749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open </a:t>
            </a:r>
            <a:r>
              <a:rPr lang="fr-FR" dirty="0" err="1"/>
              <a:t>loop</a:t>
            </a:r>
            <a:r>
              <a:rPr lang="fr-FR" dirty="0"/>
              <a:t> and </a:t>
            </a:r>
            <a:r>
              <a:rPr lang="fr-FR" dirty="0" err="1"/>
              <a:t>closed</a:t>
            </a:r>
            <a:r>
              <a:rPr lang="fr-FR" dirty="0"/>
              <a:t> </a:t>
            </a:r>
            <a:r>
              <a:rPr lang="fr-FR" dirty="0" err="1"/>
              <a:t>loop</a:t>
            </a:r>
            <a:r>
              <a:rPr lang="fr-FR" dirty="0"/>
              <a:t> for </a:t>
            </a:r>
            <a:r>
              <a:rPr lang="fr-FR" dirty="0" err="1"/>
              <a:t>motors</a:t>
            </a:r>
            <a:r>
              <a:rPr lang="fr-FR" dirty="0"/>
              <a:t> on the </a:t>
            </a:r>
            <a:r>
              <a:rPr lang="fr-FR" dirty="0" err="1"/>
              <a:t>cavity</a:t>
            </a:r>
            <a:r>
              <a:rPr lang="fr-FR" dirty="0"/>
              <a:t>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545614F-D334-4B2D-967F-0A00737E3D29}"/>
              </a:ext>
            </a:extLst>
          </p:cNvPr>
          <p:cNvCxnSpPr>
            <a:cxnSpLocks/>
          </p:cNvCxnSpPr>
          <p:nvPr/>
        </p:nvCxnSpPr>
        <p:spPr>
          <a:xfrm flipH="1">
            <a:off x="4100661" y="2347273"/>
            <a:ext cx="6033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D223F361-DE64-493D-A7B4-AF8F8896FA0E}"/>
              </a:ext>
            </a:extLst>
          </p:cNvPr>
          <p:cNvSpPr txBox="1"/>
          <p:nvPr/>
        </p:nvSpPr>
        <p:spPr>
          <a:xfrm>
            <a:off x="4703976" y="2036190"/>
            <a:ext cx="291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Peaks</a:t>
            </a:r>
            <a:r>
              <a:rPr lang="fr-FR" dirty="0"/>
              <a:t> due to </a:t>
            </a:r>
            <a:r>
              <a:rPr lang="fr-FR" dirty="0" err="1"/>
              <a:t>motors</a:t>
            </a:r>
            <a:r>
              <a:rPr lang="fr-FR" dirty="0"/>
              <a:t> vibrations on close </a:t>
            </a:r>
            <a:r>
              <a:rPr lang="fr-FR" dirty="0" err="1"/>
              <a:t>loop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17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4572001" cy="664777"/>
          </a:xfrm>
        </p:spPr>
        <p:txBody>
          <a:bodyPr>
            <a:normAutofit/>
          </a:bodyPr>
          <a:lstStyle/>
          <a:p>
            <a:r>
              <a:rPr lang="fr-FR" dirty="0" err="1"/>
              <a:t>Coupling</a:t>
            </a:r>
            <a:r>
              <a:rPr lang="fr-FR" dirty="0"/>
              <a:t> and </a:t>
            </a:r>
            <a:r>
              <a:rPr lang="fr-FR" dirty="0" err="1"/>
              <a:t>finess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09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7F75BAA-CC01-46EA-A312-CC208946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277"/>
            <a:ext cx="4572000" cy="37013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CC42839-FD81-431E-82A5-DF67D4A24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961277"/>
            <a:ext cx="4572000" cy="370135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37FEEF0-08B9-4161-A00E-C75260E02402}"/>
              </a:ext>
            </a:extLst>
          </p:cNvPr>
          <p:cNvSpPr txBox="1"/>
          <p:nvPr/>
        </p:nvSpPr>
        <p:spPr>
          <a:xfrm>
            <a:off x="-1" y="159194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20% (Green </a:t>
            </a:r>
            <a:r>
              <a:rPr lang="fr-FR" dirty="0" err="1"/>
              <a:t>curve</a:t>
            </a:r>
            <a:r>
              <a:rPr lang="fr-FR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047B80-2243-4CDA-A43C-3C74F4CD8637}"/>
              </a:ext>
            </a:extLst>
          </p:cNvPr>
          <p:cNvSpPr txBox="1"/>
          <p:nvPr/>
        </p:nvSpPr>
        <p:spPr>
          <a:xfrm>
            <a:off x="4845379" y="662929"/>
            <a:ext cx="414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 the </a:t>
            </a:r>
            <a:r>
              <a:rPr lang="fr-FR" dirty="0" err="1"/>
              <a:t>linewitdth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879,67MHz and 880,1MHz, </a:t>
            </a:r>
            <a:r>
              <a:rPr lang="fr-FR" dirty="0" err="1"/>
              <a:t>with</a:t>
            </a:r>
            <a:r>
              <a:rPr lang="fr-FR" dirty="0"/>
              <a:t> a center </a:t>
            </a:r>
            <a:r>
              <a:rPr lang="fr-FR" dirty="0" err="1"/>
              <a:t>frequency</a:t>
            </a:r>
            <a:r>
              <a:rPr lang="fr-FR" dirty="0"/>
              <a:t> at 879,88MHz.</a:t>
            </a:r>
          </a:p>
          <a:p>
            <a:r>
              <a:rPr lang="fr-FR" dirty="0"/>
              <a:t>=&gt; So the </a:t>
            </a:r>
            <a:r>
              <a:rPr lang="fr-FR" dirty="0" err="1"/>
              <a:t>finess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2000.</a:t>
            </a:r>
          </a:p>
        </p:txBody>
      </p:sp>
    </p:spTree>
    <p:extLst>
      <p:ext uri="{BB962C8B-B14F-4D97-AF65-F5344CB8AC3E}">
        <p14:creationId xmlns:p14="http://schemas.microsoft.com/office/powerpoint/2010/main" val="25831180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248</Words>
  <Application>Microsoft Office PowerPoint</Application>
  <PresentationFormat>Affichage à l'écran (4:3)</PresentationFormat>
  <Paragraphs>95</Paragraphs>
  <Slides>15</Slides>
  <Notes>2</Notes>
  <HiddenSlides>3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Police système</vt:lpstr>
      <vt:lpstr>Thème Office</vt:lpstr>
      <vt:lpstr>Présentation PowerPoint</vt:lpstr>
      <vt:lpstr>Summary</vt:lpstr>
      <vt:lpstr>Setup</vt:lpstr>
      <vt:lpstr>Setup for GHz locking</vt:lpstr>
      <vt:lpstr>Results</vt:lpstr>
      <vt:lpstr>Lock GHz</vt:lpstr>
      <vt:lpstr>Resonnance Piezo</vt:lpstr>
      <vt:lpstr>Lock signal with 2 types of loop</vt:lpstr>
      <vt:lpstr>Coupling and finess</vt:lpstr>
      <vt:lpstr>Beam imagery</vt:lpstr>
      <vt:lpstr>Forecasts</vt:lpstr>
      <vt:lpstr>Forecasts</vt:lpstr>
      <vt:lpstr>Présentation PowerPoint</vt:lpstr>
      <vt:lpstr>Présentation PowerPoint</vt:lpstr>
      <vt:lpstr>Toolbox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237</cp:revision>
  <dcterms:created xsi:type="dcterms:W3CDTF">2021-04-12T08:57:14Z</dcterms:created>
  <dcterms:modified xsi:type="dcterms:W3CDTF">2021-10-11T13:01:36Z</dcterms:modified>
</cp:coreProperties>
</file>