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71" r:id="rId3"/>
    <p:sldId id="281" r:id="rId4"/>
    <p:sldId id="282" r:id="rId5"/>
    <p:sldId id="273" r:id="rId6"/>
    <p:sldId id="283" r:id="rId7"/>
    <p:sldId id="276" r:id="rId8"/>
    <p:sldId id="278" r:id="rId9"/>
    <p:sldId id="280" r:id="rId10"/>
    <p:sldId id="274" r:id="rId11"/>
    <p:sldId id="275" r:id="rId12"/>
    <p:sldId id="284" r:id="rId13"/>
    <p:sldId id="285" r:id="rId14"/>
    <p:sldId id="286" r:id="rId15"/>
    <p:sldId id="287" r:id="rId16"/>
    <p:sldId id="277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292"/>
    <a:srgbClr val="484745"/>
    <a:srgbClr val="FF5100"/>
    <a:srgbClr val="454443"/>
    <a:srgbClr val="006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8"/>
    <p:restoredTop sz="94681"/>
  </p:normalViewPr>
  <p:slideViewPr>
    <p:cSldViewPr snapToGrid="0" snapToObjects="1">
      <p:cViewPr varScale="1">
        <p:scale>
          <a:sx n="86" d="100"/>
          <a:sy n="86" d="100"/>
        </p:scale>
        <p:origin x="156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5" d="100"/>
          <a:sy n="125" d="100"/>
        </p:scale>
        <p:origin x="26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FB83A-33C3-A347-9D7C-73879D523A4E}" type="datetimeFigureOut">
              <a:rPr lang="fr-FR" smtClean="0"/>
              <a:t>21/10/2021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DE498-5E0D-5B43-8E8B-CD6F92DD8C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69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3DE498-5E0D-5B43-8E8B-CD6F92DD8C2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05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D6FC5702-75DB-FB45-8F8B-042E80F71B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0060" y="0"/>
            <a:ext cx="4853940" cy="6858000"/>
          </a:xfrm>
          <a:prstGeom prst="rect">
            <a:avLst/>
          </a:prstGeom>
        </p:spPr>
      </p:pic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E77E047C-8B9D-E64A-9ACD-0E37C2DAFC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12" y="2153151"/>
            <a:ext cx="7927975" cy="975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7500751F-53C0-4549-ADD1-3C2B1DFCE4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012" y="3206357"/>
            <a:ext cx="7927975" cy="13223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rgbClr val="9292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Recipient</a:t>
            </a:r>
            <a:r>
              <a:rPr lang="fr-FR" dirty="0"/>
              <a:t>(s) </a:t>
            </a:r>
            <a:r>
              <a:rPr lang="fr-FR" dirty="0" err="1"/>
              <a:t>name</a:t>
            </a:r>
            <a:r>
              <a:rPr lang="fr-FR" dirty="0"/>
              <a:t>(s)
</a:t>
            </a:r>
            <a:r>
              <a:rPr lang="fr-FR" dirty="0" err="1"/>
              <a:t>Title</a:t>
            </a:r>
            <a:r>
              <a:rPr lang="fr-FR" dirty="0"/>
              <a:t>
Date
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1EED192-0570-CB4B-8389-8D63B0E662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3905" y="4760860"/>
            <a:ext cx="1435819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9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Fact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Key </a:t>
            </a:r>
            <a:r>
              <a:rPr lang="fr-FR" dirty="0" err="1"/>
              <a:t>facts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D31382AD-60F7-E443-BD89-BB3EF4A323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2414358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BE939DE6-4933-E44E-9FD8-04A758129A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2100" y="2414358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C7B2E316-4E66-5540-ADC5-1C3E3698F1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22094" y="2416341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878C13F4-E5B4-AC40-98FE-A6CF2E2CA3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2106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id="{A0697C64-9EAF-B044-BA78-1031E2EBA8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02100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B562C256-C823-7048-8C43-1138C49750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2094" y="4255144"/>
            <a:ext cx="1587600" cy="83160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buNone/>
              <a:defRPr lang="fr-FR" sz="1600" kern="1200" dirty="0">
                <a:solidFill>
                  <a:srgbClr val="FF51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endParaRPr lang="fr-FR" dirty="0"/>
          </a:p>
        </p:txBody>
      </p:sp>
      <p:sp>
        <p:nvSpPr>
          <p:cNvPr id="35" name="Espace réservé pour une image  11">
            <a:extLst>
              <a:ext uri="{FF2B5EF4-FFF2-40B4-BE49-F238E27FC236}">
                <a16:creationId xmlns:a16="http://schemas.microsoft.com/office/drawing/2014/main" id="{8F8376D3-74FD-B547-ABDD-36BCD1BEAF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4676" y="3789830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6" name="Espace réservé pour une image  11">
            <a:extLst>
              <a:ext uri="{FF2B5EF4-FFF2-40B4-BE49-F238E27FC236}">
                <a16:creationId xmlns:a16="http://schemas.microsoft.com/office/drawing/2014/main" id="{F676F71B-453D-E145-B257-6B94AC9621F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02100" y="3795555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7" name="Espace réservé pour une image  11">
            <a:extLst>
              <a:ext uri="{FF2B5EF4-FFF2-40B4-BE49-F238E27FC236}">
                <a16:creationId xmlns:a16="http://schemas.microsoft.com/office/drawing/2014/main" id="{C54B2273-6C7F-8349-B9BB-AF15818530F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22094" y="3789830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8" name="Espace réservé pour une image  11">
            <a:extLst>
              <a:ext uri="{FF2B5EF4-FFF2-40B4-BE49-F238E27FC236}">
                <a16:creationId xmlns:a16="http://schemas.microsoft.com/office/drawing/2014/main" id="{55B94184-23CF-634D-9FBD-34AA6FE46F3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2106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9" name="Espace réservé pour une image  11">
            <a:extLst>
              <a:ext uri="{FF2B5EF4-FFF2-40B4-BE49-F238E27FC236}">
                <a16:creationId xmlns:a16="http://schemas.microsoft.com/office/drawing/2014/main" id="{7312885B-51E1-B744-8A64-6CE2494B15A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519890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0" name="Espace réservé pour une image  11">
            <a:extLst>
              <a:ext uri="{FF2B5EF4-FFF2-40B4-BE49-F238E27FC236}">
                <a16:creationId xmlns:a16="http://schemas.microsoft.com/office/drawing/2014/main" id="{FAC45166-2E30-894E-807B-3751F3F0C30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357674" y="1961273"/>
            <a:ext cx="938212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90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3" name="Espace réservé du texte 11">
            <a:extLst>
              <a:ext uri="{FF2B5EF4-FFF2-40B4-BE49-F238E27FC236}">
                <a16:creationId xmlns:a16="http://schemas.microsoft.com/office/drawing/2014/main" id="{3D7544B9-6A34-1F43-BB6F-A7573A61EC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39561" y="21393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E9E76F58-41D0-6847-99AC-1C9A284774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87886" y="30429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5" name="Espace réservé du texte 11">
            <a:extLst>
              <a:ext uri="{FF2B5EF4-FFF2-40B4-BE49-F238E27FC236}">
                <a16:creationId xmlns:a16="http://schemas.microsoft.com/office/drawing/2014/main" id="{0C440FF1-E434-094B-8D57-9482B2659D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56361" y="21393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72AD2C40-8CBC-1C4F-B2CB-CC165C08AA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5486" y="39465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7" name="Espace réservé du texte 11">
            <a:extLst>
              <a:ext uri="{FF2B5EF4-FFF2-40B4-BE49-F238E27FC236}">
                <a16:creationId xmlns:a16="http://schemas.microsoft.com/office/drawing/2014/main" id="{3DD4ACB1-328F-514D-8D60-C9E65F4301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8396" y="3041400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3481DC2E-B349-CB49-B8D9-3AE8B174CC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8396" y="3945626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1" name="Espace réservé du texte 11">
            <a:extLst>
              <a:ext uri="{FF2B5EF4-FFF2-40B4-BE49-F238E27FC236}">
                <a16:creationId xmlns:a16="http://schemas.microsoft.com/office/drawing/2014/main" id="{D50E72A9-5B98-1643-87DB-F2A7232167F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38286" y="39465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2" name="Espace réservé du texte 11">
            <a:extLst>
              <a:ext uri="{FF2B5EF4-FFF2-40B4-BE49-F238E27FC236}">
                <a16:creationId xmlns:a16="http://schemas.microsoft.com/office/drawing/2014/main" id="{81C1E39C-219A-DC42-9B1A-DCEAB3A851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6686" y="3042943"/>
            <a:ext cx="1764000" cy="896400"/>
          </a:xfrm>
          <a:prstGeom prst="rect">
            <a:avLst/>
          </a:prstGeom>
          <a:solidFill>
            <a:srgbClr val="E6E6E6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43" name="Espace réservé pour une image  5">
            <a:extLst>
              <a:ext uri="{FF2B5EF4-FFF2-40B4-BE49-F238E27FC236}">
                <a16:creationId xmlns:a16="http://schemas.microsoft.com/office/drawing/2014/main" id="{A5684EB4-90FF-5541-8E4A-34BF635526F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55892" y="213576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4" name="Espace réservé pour une image  5">
            <a:extLst>
              <a:ext uri="{FF2B5EF4-FFF2-40B4-BE49-F238E27FC236}">
                <a16:creationId xmlns:a16="http://schemas.microsoft.com/office/drawing/2014/main" id="{D844AF09-D39E-D54D-93E8-16E21A1C61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935580" y="3041143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5" name="Espace réservé pour une image  5">
            <a:extLst>
              <a:ext uri="{FF2B5EF4-FFF2-40B4-BE49-F238E27FC236}">
                <a16:creationId xmlns:a16="http://schemas.microsoft.com/office/drawing/2014/main" id="{FE584B38-1AE8-6F41-B307-B08194ADAA1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23886" y="2131852"/>
            <a:ext cx="3528000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6" name="Espace réservé pour une image  5">
            <a:extLst>
              <a:ext uri="{FF2B5EF4-FFF2-40B4-BE49-F238E27FC236}">
                <a16:creationId xmlns:a16="http://schemas.microsoft.com/office/drawing/2014/main" id="{9E100AB5-31D4-7748-9D2E-AF09BA68206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246143" y="304922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7" name="Espace réservé pour une image  5">
            <a:extLst>
              <a:ext uri="{FF2B5EF4-FFF2-40B4-BE49-F238E27FC236}">
                <a16:creationId xmlns:a16="http://schemas.microsoft.com/office/drawing/2014/main" id="{208DDAA0-8623-1B45-95E6-D645C1D497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477086" y="3952826"/>
            <a:ext cx="1763713" cy="89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8" name="Espace réservé pour une image  5">
            <a:extLst>
              <a:ext uri="{FF2B5EF4-FFF2-40B4-BE49-F238E27FC236}">
                <a16:creationId xmlns:a16="http://schemas.microsoft.com/office/drawing/2014/main" id="{CCC531A9-6650-DE49-8A0E-1C9A4BC44C0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721883" y="3960026"/>
            <a:ext cx="1763713" cy="89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97964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tem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9" name="Espace réservé du texte 11">
            <a:extLst>
              <a:ext uri="{FF2B5EF4-FFF2-40B4-BE49-F238E27FC236}">
                <a16:creationId xmlns:a16="http://schemas.microsoft.com/office/drawing/2014/main" id="{01756846-BC44-3F47-BCE5-5FD284A2F9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106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0" name="Espace réservé du texte 11">
            <a:extLst>
              <a:ext uri="{FF2B5EF4-FFF2-40B4-BE49-F238E27FC236}">
                <a16:creationId xmlns:a16="http://schemas.microsoft.com/office/drawing/2014/main" id="{D9BF6012-9E35-1B46-A965-F4D2B511A8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61751" y="1929048"/>
            <a:ext cx="1800000" cy="1404000"/>
          </a:xfrm>
          <a:prstGeom prst="rect">
            <a:avLst/>
          </a:prstGeom>
          <a:solidFill>
            <a:srgbClr val="FF5100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1" name="Espace réservé du texte 11">
            <a:extLst>
              <a:ext uri="{FF2B5EF4-FFF2-40B4-BE49-F238E27FC236}">
                <a16:creationId xmlns:a16="http://schemas.microsoft.com/office/drawing/2014/main" id="{C10288F0-D16E-6841-BAD5-996357FD82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41396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2" name="Espace réservé du texte 11">
            <a:extLst>
              <a:ext uri="{FF2B5EF4-FFF2-40B4-BE49-F238E27FC236}">
                <a16:creationId xmlns:a16="http://schemas.microsoft.com/office/drawing/2014/main" id="{90387579-A5D1-DE41-8CDA-BD1D101FDC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21041" y="1929048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3" name="Espace réservé du texte 11">
            <a:extLst>
              <a:ext uri="{FF2B5EF4-FFF2-40B4-BE49-F238E27FC236}">
                <a16:creationId xmlns:a16="http://schemas.microsoft.com/office/drawing/2014/main" id="{EF7F02DB-D37E-4440-B4EA-BA74C324F3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0849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4" name="Espace réservé du texte 11">
            <a:extLst>
              <a:ext uri="{FF2B5EF4-FFF2-40B4-BE49-F238E27FC236}">
                <a16:creationId xmlns:a16="http://schemas.microsoft.com/office/drawing/2014/main" id="{19835223-B210-7449-8A3C-A7777480928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61751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5" name="Espace réservé du texte 11">
            <a:extLst>
              <a:ext uri="{FF2B5EF4-FFF2-40B4-BE49-F238E27FC236}">
                <a16:creationId xmlns:a16="http://schemas.microsoft.com/office/drawing/2014/main" id="{95487942-685E-9A4D-9A3F-82DA388A403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32653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6" name="Espace réservé du texte 11">
            <a:extLst>
              <a:ext uri="{FF2B5EF4-FFF2-40B4-BE49-F238E27FC236}">
                <a16:creationId xmlns:a16="http://schemas.microsoft.com/office/drawing/2014/main" id="{9929F49E-A463-DE49-B4F4-ED0CCF6340E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03555" y="3523195"/>
            <a:ext cx="1800000" cy="1404000"/>
          </a:xfrm>
          <a:prstGeom prst="rect">
            <a:avLst/>
          </a:prstGeom>
          <a:solidFill>
            <a:srgbClr val="E6E6E6"/>
          </a:solidFill>
        </p:spPr>
        <p:txBody>
          <a:bodyPr anchor="b"/>
          <a:lstStyle>
            <a:lvl1pPr marL="0" indent="0" algn="l">
              <a:buNone/>
              <a:defRPr sz="16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item</a:t>
            </a:r>
          </a:p>
        </p:txBody>
      </p:sp>
      <p:sp>
        <p:nvSpPr>
          <p:cNvPr id="37" name="Espace réservé pour une image  5">
            <a:extLst>
              <a:ext uri="{FF2B5EF4-FFF2-40B4-BE49-F238E27FC236}">
                <a16:creationId xmlns:a16="http://schemas.microsoft.com/office/drawing/2014/main" id="{D3496040-4AE3-4746-BBD2-C0DF31A241B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405781" y="1928803"/>
            <a:ext cx="107632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8" name="Espace réservé pour une image  5">
            <a:extLst>
              <a:ext uri="{FF2B5EF4-FFF2-40B4-BE49-F238E27FC236}">
                <a16:creationId xmlns:a16="http://schemas.microsoft.com/office/drawing/2014/main" id="{28393D45-4FE5-C846-965F-E4DE168651B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85426" y="1928803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9" name="Espace réservé pour une image  5">
            <a:extLst>
              <a:ext uri="{FF2B5EF4-FFF2-40B4-BE49-F238E27FC236}">
                <a16:creationId xmlns:a16="http://schemas.microsoft.com/office/drawing/2014/main" id="{3E4F48B1-050F-A649-838F-D204442FFED4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354431" y="1928803"/>
            <a:ext cx="1076325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0" name="Espace réservé pour une image  5">
            <a:extLst>
              <a:ext uri="{FF2B5EF4-FFF2-40B4-BE49-F238E27FC236}">
                <a16:creationId xmlns:a16="http://schemas.microsoft.com/office/drawing/2014/main" id="{C1DD47E9-ED84-0144-B850-46F253A93A5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334076" y="1944140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9" name="Espace réservé pour une image  5">
            <a:extLst>
              <a:ext uri="{FF2B5EF4-FFF2-40B4-BE49-F238E27FC236}">
                <a16:creationId xmlns:a16="http://schemas.microsoft.com/office/drawing/2014/main" id="{AD4B2DD3-004C-0B42-AFA1-1D78318AF91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405781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0" name="Espace réservé pour une image  5">
            <a:extLst>
              <a:ext uri="{FF2B5EF4-FFF2-40B4-BE49-F238E27FC236}">
                <a16:creationId xmlns:a16="http://schemas.microsoft.com/office/drawing/2014/main" id="{76F2A653-454B-004E-9CEA-15BDE7FB902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385426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1" name="Espace réservé pour une image  5">
            <a:extLst>
              <a:ext uri="{FF2B5EF4-FFF2-40B4-BE49-F238E27FC236}">
                <a16:creationId xmlns:a16="http://schemas.microsoft.com/office/drawing/2014/main" id="{83A1AD2E-0739-6341-A726-1D0249D61441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65071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2" name="Espace réservé pour une image  5">
            <a:extLst>
              <a:ext uri="{FF2B5EF4-FFF2-40B4-BE49-F238E27FC236}">
                <a16:creationId xmlns:a16="http://schemas.microsoft.com/office/drawing/2014/main" id="{DAAFFD81-82BB-944B-B210-59974AE7DF0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7334075" y="3523195"/>
            <a:ext cx="1076325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43974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2">
    <p:bg>
      <p:bgPr>
        <a:solidFill>
          <a:srgbClr val="006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7F1F62A-FC91-4F48-A8F5-50F721D53EE6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21/10/2021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18EB3A2-86B3-974B-BAD0-CDD91B11FE9E}"/>
              </a:ext>
            </a:extLst>
          </p:cNvPr>
          <p:cNvSpPr txBox="1">
            <a:spLocks/>
          </p:cNvSpPr>
          <p:nvPr userDrawn="1"/>
        </p:nvSpPr>
        <p:spPr>
          <a:xfrm>
            <a:off x="572470" y="6366345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8F01CFB2-B56F-0643-A62C-EB1E525E5D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92929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4361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3">
    <p:bg>
      <p:bgPr>
        <a:solidFill>
          <a:srgbClr val="4544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683C74C-2221-C148-A105-8CC37CFDAC5F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21/10/2021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4D86C69-57EE-3B49-870B-798F157A1AE1}"/>
              </a:ext>
            </a:extLst>
          </p:cNvPr>
          <p:cNvSpPr txBox="1">
            <a:spLocks/>
          </p:cNvSpPr>
          <p:nvPr userDrawn="1"/>
        </p:nvSpPr>
        <p:spPr>
          <a:xfrm>
            <a:off x="572470" y="6366345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24F6264E-4E2C-1D43-A12A-CE7118CA0D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92929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1060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457200" indent="-457200">
              <a:buClr>
                <a:srgbClr val="FF5100"/>
              </a:buClr>
              <a:buFont typeface="Police système"/>
              <a:buChar char="/"/>
              <a:defRPr sz="3600">
                <a:solidFill>
                  <a:srgbClr val="484745"/>
                </a:solidFill>
              </a:defRPr>
            </a:lvl1pPr>
          </a:lstStyle>
          <a:p>
            <a:r>
              <a:rPr lang="fr-FR" dirty="0"/>
              <a:t>Team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6" name="Espace réservé pour une image  5">
            <a:extLst>
              <a:ext uri="{FF2B5EF4-FFF2-40B4-BE49-F238E27FC236}">
                <a16:creationId xmlns:a16="http://schemas.microsoft.com/office/drawing/2014/main" id="{59E3DA64-07FD-2748-8E9C-069BA00DF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5488" y="1495871"/>
            <a:ext cx="1235202" cy="1554628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7" name="Espace réservé pour une image  5">
            <a:extLst>
              <a:ext uri="{FF2B5EF4-FFF2-40B4-BE49-F238E27FC236}">
                <a16:creationId xmlns:a16="http://schemas.microsoft.com/office/drawing/2014/main" id="{7B4FEF38-2697-5041-B43F-FDBAE062CAA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63902" y="1495868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8" name="Espace réservé pour une image  5">
            <a:extLst>
              <a:ext uri="{FF2B5EF4-FFF2-40B4-BE49-F238E27FC236}">
                <a16:creationId xmlns:a16="http://schemas.microsoft.com/office/drawing/2014/main" id="{F243A5F5-5595-D94E-8555-9BB5FF8166C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02316" y="1495867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1" name="Espace réservé pour une image  5">
            <a:extLst>
              <a:ext uri="{FF2B5EF4-FFF2-40B4-BE49-F238E27FC236}">
                <a16:creationId xmlns:a16="http://schemas.microsoft.com/office/drawing/2014/main" id="{F9D4D1F1-D26C-4E4A-A7F5-43B26B4464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40730" y="1495229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2" name="Espace réservé pour une image  5">
            <a:extLst>
              <a:ext uri="{FF2B5EF4-FFF2-40B4-BE49-F238E27FC236}">
                <a16:creationId xmlns:a16="http://schemas.microsoft.com/office/drawing/2014/main" id="{9B2639F2-329B-6D4A-9CEC-ACFC63EFAF0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79144" y="1495229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43" name="Espace réservé du texte 11">
            <a:extLst>
              <a:ext uri="{FF2B5EF4-FFF2-40B4-BE49-F238E27FC236}">
                <a16:creationId xmlns:a16="http://schemas.microsoft.com/office/drawing/2014/main" id="{F71B659A-AAFC-CC40-9E60-87E1A291A3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0538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4" name="Espace réservé du texte 11">
            <a:extLst>
              <a:ext uri="{FF2B5EF4-FFF2-40B4-BE49-F238E27FC236}">
                <a16:creationId xmlns:a16="http://schemas.microsoft.com/office/drawing/2014/main" id="{76CA7E73-E41D-BB4F-909D-98767A6350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538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5" name="Espace réservé du texte 11">
            <a:extLst>
              <a:ext uri="{FF2B5EF4-FFF2-40B4-BE49-F238E27FC236}">
                <a16:creationId xmlns:a16="http://schemas.microsoft.com/office/drawing/2014/main" id="{EE4DFAF4-5761-4B48-AB20-552105E771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188952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6" name="Espace réservé du texte 11">
            <a:extLst>
              <a:ext uri="{FF2B5EF4-FFF2-40B4-BE49-F238E27FC236}">
                <a16:creationId xmlns:a16="http://schemas.microsoft.com/office/drawing/2014/main" id="{3DC4BF66-D218-B943-A16D-283EDD1B7A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88952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7" name="Espace réservé du texte 11">
            <a:extLst>
              <a:ext uri="{FF2B5EF4-FFF2-40B4-BE49-F238E27FC236}">
                <a16:creationId xmlns:a16="http://schemas.microsoft.com/office/drawing/2014/main" id="{E7C7595E-1BBE-CE43-B205-C1F9ECABB6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27366" y="3105778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48" name="Espace réservé du texte 11">
            <a:extLst>
              <a:ext uri="{FF2B5EF4-FFF2-40B4-BE49-F238E27FC236}">
                <a16:creationId xmlns:a16="http://schemas.microsoft.com/office/drawing/2014/main" id="{EC5B648B-0D6B-764D-A4CC-5A910AE80AC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27366" y="3332136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3" name="Espace réservé du texte 11">
            <a:extLst>
              <a:ext uri="{FF2B5EF4-FFF2-40B4-BE49-F238E27FC236}">
                <a16:creationId xmlns:a16="http://schemas.microsoft.com/office/drawing/2014/main" id="{D8369B39-607C-EC45-8611-7D90B3A23C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5780" y="3096123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54" name="Espace réservé du texte 11">
            <a:extLst>
              <a:ext uri="{FF2B5EF4-FFF2-40B4-BE49-F238E27FC236}">
                <a16:creationId xmlns:a16="http://schemas.microsoft.com/office/drawing/2014/main" id="{08351598-41C2-7242-8E22-499766AC4E2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5780" y="3322481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5" name="Espace réservé du texte 11">
            <a:extLst>
              <a:ext uri="{FF2B5EF4-FFF2-40B4-BE49-F238E27FC236}">
                <a16:creationId xmlns:a16="http://schemas.microsoft.com/office/drawing/2014/main" id="{CAF00AFD-FBA1-D849-A5D3-8C0C4AB54E3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04194" y="3105778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56" name="Espace réservé du texte 11">
            <a:extLst>
              <a:ext uri="{FF2B5EF4-FFF2-40B4-BE49-F238E27FC236}">
                <a16:creationId xmlns:a16="http://schemas.microsoft.com/office/drawing/2014/main" id="{91C1B197-AECC-EC48-9521-36EBC958E0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04194" y="3332136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7" name="Espace réservé pour une image  5">
            <a:extLst>
              <a:ext uri="{FF2B5EF4-FFF2-40B4-BE49-F238E27FC236}">
                <a16:creationId xmlns:a16="http://schemas.microsoft.com/office/drawing/2014/main" id="{712D519D-2082-0B4B-9520-A5C871EDD9D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39142" y="3784915"/>
            <a:ext cx="1235202" cy="1554628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8" name="Espace réservé pour une image  5">
            <a:extLst>
              <a:ext uri="{FF2B5EF4-FFF2-40B4-BE49-F238E27FC236}">
                <a16:creationId xmlns:a16="http://schemas.microsoft.com/office/drawing/2014/main" id="{FDD8DA4A-4462-294B-9211-AB01D10517ED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2277556" y="3784912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59" name="Espace réservé pour une image  5">
            <a:extLst>
              <a:ext uri="{FF2B5EF4-FFF2-40B4-BE49-F238E27FC236}">
                <a16:creationId xmlns:a16="http://schemas.microsoft.com/office/drawing/2014/main" id="{33C8A647-F4EB-AE44-BDCE-3CCF64373742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815970" y="3784911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0" name="Espace réservé pour une image  5">
            <a:extLst>
              <a:ext uri="{FF2B5EF4-FFF2-40B4-BE49-F238E27FC236}">
                <a16:creationId xmlns:a16="http://schemas.microsoft.com/office/drawing/2014/main" id="{338CEE6A-69EC-374C-A98E-AD2D6FEF1BC8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54384" y="3784273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1" name="Espace réservé pour une image  5">
            <a:extLst>
              <a:ext uri="{FF2B5EF4-FFF2-40B4-BE49-F238E27FC236}">
                <a16:creationId xmlns:a16="http://schemas.microsoft.com/office/drawing/2014/main" id="{F3989D47-53DA-FB49-AB87-AB306424AC8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892798" y="3784273"/>
            <a:ext cx="1235202" cy="1555200"/>
          </a:xfrm>
          <a:prstGeom prst="snip1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62" name="Espace réservé du texte 11">
            <a:extLst>
              <a:ext uri="{FF2B5EF4-FFF2-40B4-BE49-F238E27FC236}">
                <a16:creationId xmlns:a16="http://schemas.microsoft.com/office/drawing/2014/main" id="{334A7A0E-C1B3-1B4D-82DD-8480D014933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4192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3" name="Espace réservé du texte 11">
            <a:extLst>
              <a:ext uri="{FF2B5EF4-FFF2-40B4-BE49-F238E27FC236}">
                <a16:creationId xmlns:a16="http://schemas.microsoft.com/office/drawing/2014/main" id="{4314C70B-3047-0A4E-A813-2D21B17A23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4192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4" name="Espace réservé du texte 11">
            <a:extLst>
              <a:ext uri="{FF2B5EF4-FFF2-40B4-BE49-F238E27FC236}">
                <a16:creationId xmlns:a16="http://schemas.microsoft.com/office/drawing/2014/main" id="{A146E4FF-C984-9745-AE8E-2C878CCB371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02606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5" name="Espace réservé du texte 11">
            <a:extLst>
              <a:ext uri="{FF2B5EF4-FFF2-40B4-BE49-F238E27FC236}">
                <a16:creationId xmlns:a16="http://schemas.microsoft.com/office/drawing/2014/main" id="{A1B16E9B-CF4A-A242-BB03-A63DEF41F94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2606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6" name="Espace réservé du texte 11">
            <a:extLst>
              <a:ext uri="{FF2B5EF4-FFF2-40B4-BE49-F238E27FC236}">
                <a16:creationId xmlns:a16="http://schemas.microsoft.com/office/drawing/2014/main" id="{E363CC58-21F0-B44C-8549-32A61E2635D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741020" y="5394822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7" name="Espace réservé du texte 11">
            <a:extLst>
              <a:ext uri="{FF2B5EF4-FFF2-40B4-BE49-F238E27FC236}">
                <a16:creationId xmlns:a16="http://schemas.microsoft.com/office/drawing/2014/main" id="{99559FB1-B8A5-164F-BF40-9D3A62AC0F6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41020" y="5621180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8" name="Espace réservé du texte 11">
            <a:extLst>
              <a:ext uri="{FF2B5EF4-FFF2-40B4-BE49-F238E27FC236}">
                <a16:creationId xmlns:a16="http://schemas.microsoft.com/office/drawing/2014/main" id="{027AAA43-427B-FE4F-93A5-CCCEFA5E361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79434" y="5385167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69" name="Espace réservé du texte 11">
            <a:extLst>
              <a:ext uri="{FF2B5EF4-FFF2-40B4-BE49-F238E27FC236}">
                <a16:creationId xmlns:a16="http://schemas.microsoft.com/office/drawing/2014/main" id="{D29B68C2-A939-D444-81BE-D3DD037F8E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79434" y="5611525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70" name="Espace réservé du texte 11">
            <a:extLst>
              <a:ext uri="{FF2B5EF4-FFF2-40B4-BE49-F238E27FC236}">
                <a16:creationId xmlns:a16="http://schemas.microsoft.com/office/drawing/2014/main" id="{CF535D85-D0A6-2B41-8F0F-3B020EC12EA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17848" y="5394822"/>
            <a:ext cx="1310152" cy="216703"/>
          </a:xfrm>
          <a:prstGeom prst="rect">
            <a:avLst/>
          </a:prstGeom>
        </p:spPr>
        <p:txBody>
          <a:bodyPr/>
          <a:lstStyle>
            <a:lvl1pPr marL="6350" indent="0">
              <a:buNone/>
              <a:tabLst/>
              <a:defRPr sz="12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Name</a:t>
            </a:r>
          </a:p>
        </p:txBody>
      </p:sp>
      <p:sp>
        <p:nvSpPr>
          <p:cNvPr id="71" name="Espace réservé du texte 11">
            <a:extLst>
              <a:ext uri="{FF2B5EF4-FFF2-40B4-BE49-F238E27FC236}">
                <a16:creationId xmlns:a16="http://schemas.microsoft.com/office/drawing/2014/main" id="{B3DB3048-6CC7-FD4C-A995-F378F1E7EB1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817848" y="5621180"/>
            <a:ext cx="1310152" cy="18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Job </a:t>
            </a:r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7883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09E7359B-9403-2144-90AB-EC5938002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488" y="387766"/>
            <a:ext cx="4684712" cy="664777"/>
          </a:xfrm>
        </p:spPr>
        <p:txBody>
          <a:bodyPr>
            <a:normAutofit/>
          </a:bodyPr>
          <a:lstStyle>
            <a:lvl1pPr marL="266700" indent="-266700">
              <a:buClr>
                <a:srgbClr val="FF5100"/>
              </a:buClr>
              <a:buFont typeface="Police système"/>
              <a:buChar char="/"/>
              <a:tabLst/>
              <a:defRPr sz="3600"/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B9C9230D-D3FC-2C42-97A4-D5F0878230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A22F8C7B-6190-2046-9525-5A3DD2B9D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3E9AE26-27F1-D04E-8277-EFBA6FF96B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21/10/2021</a:t>
            </a:fld>
            <a:endParaRPr lang="fr-FR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AFF08F5-3AF2-7D40-A300-E973A5A3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DC5ABE2-9B8E-0148-99AB-18B6AC5817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333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2925F27-2920-C240-B87A-2A66C72E0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060" y="738103"/>
            <a:ext cx="75304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fr-FR" dirty="0" err="1"/>
              <a:t>Summary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EB4E452-936E-B54F-94FC-F2828437D7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5BCDF4B1-513A-4940-AFF6-8350FE6035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060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BF95843B-AB19-6547-898C-B557DB29AC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71940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02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2B826D68-F585-B24C-96D6-E7D508F48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1995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03</a:t>
            </a:r>
          </a:p>
        </p:txBody>
      </p:sp>
      <p:sp>
        <p:nvSpPr>
          <p:cNvPr id="12" name="Espace réservé du texte 15">
            <a:extLst>
              <a:ext uri="{FF2B5EF4-FFF2-40B4-BE49-F238E27FC236}">
                <a16:creationId xmlns:a16="http://schemas.microsoft.com/office/drawing/2014/main" id="{E6C81C5A-B1E7-2440-B7B9-47945F21A9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46695" y="21463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04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98BF232F-5F69-7A41-B9A8-13E71212AE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06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05</a:t>
            </a:r>
          </a:p>
        </p:txBody>
      </p:sp>
      <p:sp>
        <p:nvSpPr>
          <p:cNvPr id="14" name="Espace réservé du texte 15">
            <a:extLst>
              <a:ext uri="{FF2B5EF4-FFF2-40B4-BE49-F238E27FC236}">
                <a16:creationId xmlns:a16="http://schemas.microsoft.com/office/drawing/2014/main" id="{D573CEF2-F517-2B43-9F30-501741C13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20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06</a:t>
            </a:r>
          </a:p>
        </p:txBody>
      </p:sp>
      <p:sp>
        <p:nvSpPr>
          <p:cNvPr id="15" name="Espace réservé du texte 15">
            <a:extLst>
              <a:ext uri="{FF2B5EF4-FFF2-40B4-BE49-F238E27FC236}">
                <a16:creationId xmlns:a16="http://schemas.microsoft.com/office/drawing/2014/main" id="{5CC84CDF-208B-5743-98CF-348E792CC6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61200" y="3987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07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9AAEB710-A70E-0E4A-BAAA-D96F4B8B14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7600" y="3988800"/>
            <a:ext cx="1872000" cy="61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rgbClr val="CCCCCC"/>
                </a:solidFill>
              </a:defRPr>
            </a:lvl1pPr>
          </a:lstStyle>
          <a:p>
            <a:r>
              <a:rPr lang="fr-FR" dirty="0"/>
              <a:t>08</a:t>
            </a:r>
          </a:p>
        </p:txBody>
      </p:sp>
      <p:sp>
        <p:nvSpPr>
          <p:cNvPr id="17" name="Espace réservé du texte 24">
            <a:extLst>
              <a:ext uri="{FF2B5EF4-FFF2-40B4-BE49-F238E27FC236}">
                <a16:creationId xmlns:a16="http://schemas.microsoft.com/office/drawing/2014/main" id="{FE64EC0F-FB25-2747-9208-6F291FEDCF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812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8" name="Espace réservé du texte 24">
            <a:extLst>
              <a:ext uri="{FF2B5EF4-FFF2-40B4-BE49-F238E27FC236}">
                <a16:creationId xmlns:a16="http://schemas.microsoft.com/office/drawing/2014/main" id="{23790625-0E66-C145-812D-7D4186ADD6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71200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2nd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B42AF6B7-5F38-DA4F-9ED0-78CEB53C48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2730" y="2778125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3rd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7611F77C-DAB7-2F4A-83DD-E787883FB6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7600" y="27792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4th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1" name="Espace réservé du texte 24">
            <a:extLst>
              <a:ext uri="{FF2B5EF4-FFF2-40B4-BE49-F238E27FC236}">
                <a16:creationId xmlns:a16="http://schemas.microsoft.com/office/drawing/2014/main" id="{0690E330-CD0B-7E44-A819-17BAE8C736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5060" y="4619432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5th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2" name="Espace réservé du texte 24">
            <a:extLst>
              <a:ext uri="{FF2B5EF4-FFF2-40B4-BE49-F238E27FC236}">
                <a16:creationId xmlns:a16="http://schemas.microsoft.com/office/drawing/2014/main" id="{49D65224-DEF8-7944-BF50-B894DF0C920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71200" y="46188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6th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3" name="Espace réservé du texte 24">
            <a:extLst>
              <a:ext uri="{FF2B5EF4-FFF2-40B4-BE49-F238E27FC236}">
                <a16:creationId xmlns:a16="http://schemas.microsoft.com/office/drawing/2014/main" id="{13CEAC14-5FE3-BF45-A339-5BDA0C15E0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64476" y="4619432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7th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3819ECA9-CBC2-0F42-A73A-4A841DD28D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7600" y="4618800"/>
            <a:ext cx="1872000" cy="57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8th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5" name="Espace réservé du texte 33">
            <a:extLst>
              <a:ext uri="{FF2B5EF4-FFF2-40B4-BE49-F238E27FC236}">
                <a16:creationId xmlns:a16="http://schemas.microsoft.com/office/drawing/2014/main" id="{B741E467-0BE1-9B4A-9530-8EC3EDAE996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6088" y="3375081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[p.3]</a:t>
            </a:r>
          </a:p>
        </p:txBody>
      </p:sp>
      <p:sp>
        <p:nvSpPr>
          <p:cNvPr id="26" name="Espace réservé du texte 33">
            <a:extLst>
              <a:ext uri="{FF2B5EF4-FFF2-40B4-BE49-F238E27FC236}">
                <a16:creationId xmlns:a16="http://schemas.microsoft.com/office/drawing/2014/main" id="{78D3F888-1DD9-2943-ACAD-C4E6F28A4B8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71810" y="3375081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[p.9]</a:t>
            </a:r>
          </a:p>
        </p:txBody>
      </p:sp>
      <p:sp>
        <p:nvSpPr>
          <p:cNvPr id="27" name="Espace réservé du texte 33">
            <a:extLst>
              <a:ext uri="{FF2B5EF4-FFF2-40B4-BE49-F238E27FC236}">
                <a16:creationId xmlns:a16="http://schemas.microsoft.com/office/drawing/2014/main" id="{C6E3543D-C3ED-1243-B9F6-C35FF4D254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61298" y="3369712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[p.11]</a:t>
            </a:r>
          </a:p>
        </p:txBody>
      </p:sp>
      <p:sp>
        <p:nvSpPr>
          <p:cNvPr id="28" name="Espace réservé du texte 33">
            <a:extLst>
              <a:ext uri="{FF2B5EF4-FFF2-40B4-BE49-F238E27FC236}">
                <a16:creationId xmlns:a16="http://schemas.microsoft.com/office/drawing/2014/main" id="{16968094-1AB7-A649-858E-CE55044EC3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47600" y="3369712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[p.16]</a:t>
            </a:r>
          </a:p>
        </p:txBody>
      </p:sp>
      <p:sp>
        <p:nvSpPr>
          <p:cNvPr id="29" name="Espace réservé du texte 33">
            <a:extLst>
              <a:ext uri="{FF2B5EF4-FFF2-40B4-BE49-F238E27FC236}">
                <a16:creationId xmlns:a16="http://schemas.microsoft.com/office/drawing/2014/main" id="{5D8FD2E3-8364-B547-AC51-E792DD546D9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506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[p.22]</a:t>
            </a:r>
          </a:p>
        </p:txBody>
      </p:sp>
      <p:sp>
        <p:nvSpPr>
          <p:cNvPr id="30" name="Espace réservé du texte 33">
            <a:extLst>
              <a:ext uri="{FF2B5EF4-FFF2-40B4-BE49-F238E27FC236}">
                <a16:creationId xmlns:a16="http://schemas.microsoft.com/office/drawing/2014/main" id="{74CDDCFB-4C9F-BA45-84E0-2C5FD074F8C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7120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[p.36]</a:t>
            </a:r>
          </a:p>
        </p:txBody>
      </p:sp>
      <p:sp>
        <p:nvSpPr>
          <p:cNvPr id="31" name="Espace réservé du texte 33">
            <a:extLst>
              <a:ext uri="{FF2B5EF4-FFF2-40B4-BE49-F238E27FC236}">
                <a16:creationId xmlns:a16="http://schemas.microsoft.com/office/drawing/2014/main" id="{10A84C43-2011-E74B-A6A7-4D5EBD9B738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61200" y="5216719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[p.41]</a:t>
            </a:r>
          </a:p>
        </p:txBody>
      </p:sp>
      <p:sp>
        <p:nvSpPr>
          <p:cNvPr id="32" name="Espace réservé du texte 33">
            <a:extLst>
              <a:ext uri="{FF2B5EF4-FFF2-40B4-BE49-F238E27FC236}">
                <a16:creationId xmlns:a16="http://schemas.microsoft.com/office/drawing/2014/main" id="{D31631F3-7E85-8B4E-B1A3-C21DDA66491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47600" y="5216400"/>
            <a:ext cx="1872000" cy="2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[p.50]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F3D0F407-8FE9-1A44-8546-BB16CC6134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5951" y="0"/>
            <a:ext cx="1016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8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1">
    <p:bg>
      <p:bgPr>
        <a:solidFill>
          <a:srgbClr val="FF5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re 1">
            <a:extLst>
              <a:ext uri="{FF2B5EF4-FFF2-40B4-BE49-F238E27FC236}">
                <a16:creationId xmlns:a16="http://schemas.microsoft.com/office/drawing/2014/main" id="{4A2B3409-234D-6E4B-96D0-DB2448187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2428406"/>
            <a:ext cx="7886700" cy="71007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61FF423-18A7-D547-AD00-BBD4AEDA10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sp>
        <p:nvSpPr>
          <p:cNvPr id="27" name="Espace réservé du texte 5">
            <a:extLst>
              <a:ext uri="{FF2B5EF4-FFF2-40B4-BE49-F238E27FC236}">
                <a16:creationId xmlns:a16="http://schemas.microsoft.com/office/drawing/2014/main" id="{23A9E090-5143-F347-9897-C6B6F35E1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7399" y="958846"/>
            <a:ext cx="1800000" cy="1469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64DF03EB-CEB3-E141-A48E-D670D4A9A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399" y="3183876"/>
            <a:ext cx="7886700" cy="457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Page </a:t>
            </a:r>
            <a:r>
              <a:rPr lang="fr-FR" dirty="0" err="1"/>
              <a:t>divider</a:t>
            </a:r>
            <a:r>
              <a:rPr lang="fr-FR" dirty="0"/>
              <a:t> </a:t>
            </a:r>
            <a:r>
              <a:rPr lang="fr-FR" dirty="0" err="1"/>
              <a:t>subtitle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C3ACE65E-7A17-2D4F-A2A1-D6B7604DBD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6604" y="6192000"/>
            <a:ext cx="1278000" cy="3960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9516C45-F045-BF43-A650-57A3C6652900}"/>
              </a:ext>
            </a:extLst>
          </p:cNvPr>
          <p:cNvSpPr txBox="1">
            <a:spLocks/>
          </p:cNvSpPr>
          <p:nvPr userDrawn="1"/>
        </p:nvSpPr>
        <p:spPr>
          <a:xfrm>
            <a:off x="1930398" y="6387050"/>
            <a:ext cx="789892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92929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5C5698-873B-464C-B8EC-EDE5231D5BDD}" type="datetime1">
              <a:rPr lang="fr-FR" smtClean="0">
                <a:solidFill>
                  <a:schemeClr val="bg1"/>
                </a:solidFill>
              </a:rPr>
              <a:pPr/>
              <a:t>21/10/2021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6A0378F-12BF-DF40-B1C1-CEB7263035C2}"/>
              </a:ext>
            </a:extLst>
          </p:cNvPr>
          <p:cNvSpPr txBox="1">
            <a:spLocks/>
          </p:cNvSpPr>
          <p:nvPr userDrawn="1"/>
        </p:nvSpPr>
        <p:spPr>
          <a:xfrm>
            <a:off x="572470" y="6363960"/>
            <a:ext cx="572621" cy="223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i="1" kern="1200">
                <a:solidFill>
                  <a:srgbClr val="484745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</a:rPr>
              <a:t>[p.</a:t>
            </a:r>
            <a:fld id="{CF99C11C-16C9-234C-835E-D30B4B32B4CD}" type="slidenum">
              <a:rPr lang="fr-FR" smtClean="0">
                <a:solidFill>
                  <a:schemeClr val="bg1"/>
                </a:solidFill>
              </a:rPr>
              <a:pPr/>
              <a:t>‹N°›</a:t>
            </a:fld>
            <a:r>
              <a:rPr lang="fr-FR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E10D73C7-70B7-4446-9439-C6F4035EA5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3418" y="638705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274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7"/>
            <a:ext cx="7910512" cy="17287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40350ED6-B860-194C-A5DF-4F268DB9D7E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5488" y="3834111"/>
            <a:ext cx="3321050" cy="788668"/>
          </a:xfrm>
          <a:prstGeom prst="rect">
            <a:avLst/>
          </a:prstGeom>
        </p:spPr>
        <p:txBody>
          <a:bodyPr/>
          <a:lstStyle>
            <a:lvl1pPr marL="141288" indent="-141288">
              <a:spcBef>
                <a:spcPts val="0"/>
              </a:spcBef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Espace réservé du texte 18">
            <a:extLst>
              <a:ext uri="{FF2B5EF4-FFF2-40B4-BE49-F238E27FC236}">
                <a16:creationId xmlns:a16="http://schemas.microsoft.com/office/drawing/2014/main" id="{F4CCF372-1097-5B4F-AC53-3281A49A7D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908" y="3834110"/>
            <a:ext cx="3321050" cy="262771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006373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D36B8CBE-35C5-F841-876D-07A2949B8C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488" y="3556614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     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331A1492-1A8F-4E45-9CD4-423EF1307E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66908" y="3556614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id="{8649199A-F6E5-FA4B-B4D4-7FF2B004A3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66908" y="4112239"/>
            <a:ext cx="3321050" cy="243840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484745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F2F0ACA-A24F-9447-8B36-7B2F4EBF34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66908" y="4371436"/>
            <a:ext cx="3321050" cy="251343"/>
          </a:xfrm>
          <a:prstGeom prst="rect">
            <a:avLst/>
          </a:prstGeom>
        </p:spPr>
        <p:txBody>
          <a:bodyPr/>
          <a:lstStyle>
            <a:lvl1pPr marL="96838" indent="-96838">
              <a:buClr>
                <a:srgbClr val="FF5100"/>
              </a:buClr>
              <a:buFont typeface="Police système"/>
              <a:buChar char="/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3580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856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7"/>
            <a:ext cx="3889894" cy="384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23" name="Espace réservé du texte 18">
            <a:extLst>
              <a:ext uri="{FF2B5EF4-FFF2-40B4-BE49-F238E27FC236}">
                <a16:creationId xmlns:a16="http://schemas.microsoft.com/office/drawing/2014/main" id="{D593A427-94B0-7D41-98E8-02F9731CFE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1207" y="1967433"/>
            <a:ext cx="3321050" cy="3563137"/>
          </a:xfrm>
          <a:prstGeom prst="rect">
            <a:avLst/>
          </a:prstGeom>
        </p:spPr>
        <p:txBody>
          <a:bodyPr/>
          <a:lstStyle>
            <a:lvl1pPr marL="95250" indent="-95250"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354EDD6F-472B-484E-BFDE-51CEF70938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41207" y="1689937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734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02B300A3-F391-D241-B9F3-7D47AC090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1689938"/>
            <a:ext cx="3889894" cy="2263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br>
              <a:rPr lang="fr-FR" dirty="0"/>
            </a:b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4" name="Espace réservé du texte 18">
            <a:extLst>
              <a:ext uri="{FF2B5EF4-FFF2-40B4-BE49-F238E27FC236}">
                <a16:creationId xmlns:a16="http://schemas.microsoft.com/office/drawing/2014/main" id="{67BC3FC5-7000-D14A-8D59-939CDC93C8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2106" y="4372767"/>
            <a:ext cx="3321050" cy="818416"/>
          </a:xfrm>
          <a:prstGeom prst="rect">
            <a:avLst/>
          </a:prstGeom>
        </p:spPr>
        <p:txBody>
          <a:bodyPr/>
          <a:lstStyle>
            <a:lvl1pPr marL="0" indent="-95250">
              <a:spcBef>
                <a:spcPts val="0"/>
              </a:spcBef>
              <a:buClr>
                <a:srgbClr val="FF5100"/>
              </a:buClr>
              <a:buFont typeface="Police système"/>
              <a:buChar char="&gt;"/>
              <a:tabLst/>
              <a:defRPr sz="1400" b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E7BFB379-FD59-B042-8021-AE5084C596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106" y="4095270"/>
            <a:ext cx="3321050" cy="22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6" name="Espace réservé pour une image  5">
            <a:extLst>
              <a:ext uri="{FF2B5EF4-FFF2-40B4-BE49-F238E27FC236}">
                <a16:creationId xmlns:a16="http://schemas.microsoft.com/office/drawing/2014/main" id="{8D28DF6E-072E-A047-A28B-832911A5A6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970417" y="1713707"/>
            <a:ext cx="3291840" cy="17152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06BCE756-4A44-504B-88B0-6EBC2BB3E5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1053" y="3462499"/>
            <a:ext cx="592130" cy="197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18" name="Espace réservé du texte 19">
            <a:extLst>
              <a:ext uri="{FF2B5EF4-FFF2-40B4-BE49-F238E27FC236}">
                <a16:creationId xmlns:a16="http://schemas.microsoft.com/office/drawing/2014/main" id="{C1F9751B-960D-FC40-8EEF-F4A62867C0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08542" y="3456148"/>
            <a:ext cx="952500" cy="20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©Amplitude</a:t>
            </a:r>
          </a:p>
        </p:txBody>
      </p:sp>
    </p:spTree>
    <p:extLst>
      <p:ext uri="{BB962C8B-B14F-4D97-AF65-F5344CB8AC3E}">
        <p14:creationId xmlns:p14="http://schemas.microsoft.com/office/powerpoint/2010/main" val="73064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198B0E0-664B-064D-BAAC-625292BBD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106" y="1219924"/>
            <a:ext cx="7910512" cy="3942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9A9A9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Sub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9" name="Espace réservé du texte 14">
            <a:extLst>
              <a:ext uri="{FF2B5EF4-FFF2-40B4-BE49-F238E27FC236}">
                <a16:creationId xmlns:a16="http://schemas.microsoft.com/office/drawing/2014/main" id="{C96A127D-A66F-EA4B-B7E8-BC898F4F80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106" y="3538246"/>
            <a:ext cx="4440872" cy="18175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
</a:t>
            </a:r>
            <a:r>
              <a:rPr lang="fr-FR" dirty="0" err="1"/>
              <a:t>Text</a:t>
            </a:r>
            <a:r>
              <a:rPr lang="fr-FR" dirty="0"/>
              <a:t> 
</a:t>
            </a:r>
          </a:p>
        </p:txBody>
      </p:sp>
      <p:sp>
        <p:nvSpPr>
          <p:cNvPr id="23" name="Espace réservé pour une image  5">
            <a:extLst>
              <a:ext uri="{FF2B5EF4-FFF2-40B4-BE49-F238E27FC236}">
                <a16:creationId xmlns:a16="http://schemas.microsoft.com/office/drawing/2014/main" id="{48172C20-F8FD-D34E-BF61-AF7AFD92A1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210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4" name="Espace réservé pour une image  5">
            <a:extLst>
              <a:ext uri="{FF2B5EF4-FFF2-40B4-BE49-F238E27FC236}">
                <a16:creationId xmlns:a16="http://schemas.microsoft.com/office/drawing/2014/main" id="{B2B9FFE9-2EB4-0042-BC9C-484BBF7D41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6434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5" name="Espace réservé pour une image  5">
            <a:extLst>
              <a:ext uri="{FF2B5EF4-FFF2-40B4-BE49-F238E27FC236}">
                <a16:creationId xmlns:a16="http://schemas.microsoft.com/office/drawing/2014/main" id="{33D7BF5C-5161-4D49-BF4E-83AF08F4BCA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46587" y="1864589"/>
            <a:ext cx="2413952" cy="1189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6" name="Espace réservé du texte 7">
            <a:extLst>
              <a:ext uri="{FF2B5EF4-FFF2-40B4-BE49-F238E27FC236}">
                <a16:creationId xmlns:a16="http://schemas.microsoft.com/office/drawing/2014/main" id="{1BFB5A14-3EAB-BC43-BC17-AECE31F215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2106" y="3095302"/>
            <a:ext cx="2413952" cy="1979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27" name="Espace réservé du texte 7">
            <a:extLst>
              <a:ext uri="{FF2B5EF4-FFF2-40B4-BE49-F238E27FC236}">
                <a16:creationId xmlns:a16="http://schemas.microsoft.com/office/drawing/2014/main" id="{3F0FDA6C-70A9-0D4B-95F1-470978EBD4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64347" y="3095460"/>
            <a:ext cx="2413952" cy="197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21648888-FB6A-3C47-BA75-7CB32FE6D3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47540" y="3095303"/>
            <a:ext cx="2412999" cy="197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Caption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09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Main </a:t>
            </a:r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sp>
        <p:nvSpPr>
          <p:cNvPr id="18" name="Espace réservé du texte 14">
            <a:extLst>
              <a:ext uri="{FF2B5EF4-FFF2-40B4-BE49-F238E27FC236}">
                <a16:creationId xmlns:a16="http://schemas.microsoft.com/office/drawing/2014/main" id="{5D4F6069-87B8-2842-B347-6C155E0234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1138" y="1636674"/>
            <a:ext cx="2689860" cy="3584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Text</a:t>
            </a:r>
            <a:r>
              <a:rPr lang="fr-FR" dirty="0"/>
              <a:t>
</a:t>
            </a:r>
          </a:p>
        </p:txBody>
      </p:sp>
      <p:sp>
        <p:nvSpPr>
          <p:cNvPr id="29" name="Espace réservé du tableau 6">
            <a:extLst>
              <a:ext uri="{FF2B5EF4-FFF2-40B4-BE49-F238E27FC236}">
                <a16:creationId xmlns:a16="http://schemas.microsoft.com/office/drawing/2014/main" id="{55C8D408-690E-7F4A-8CE4-B08D44577C09}"/>
              </a:ext>
            </a:extLst>
          </p:cNvPr>
          <p:cNvSpPr>
            <a:spLocks noGrp="1"/>
          </p:cNvSpPr>
          <p:nvPr>
            <p:ph type="tbl" sz="quarter" idx="24"/>
          </p:nvPr>
        </p:nvSpPr>
        <p:spPr>
          <a:xfrm>
            <a:off x="682106" y="1636673"/>
            <a:ext cx="4532312" cy="3584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559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47DB7CD2-F7AC-584D-AD20-9F53F57E4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06" y="349724"/>
            <a:ext cx="7580151" cy="664777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000"/>
            </a:lvl1pPr>
          </a:lstStyle>
          <a:p>
            <a:r>
              <a:rPr lang="fr-FR" dirty="0"/>
              <a:t>Key </a:t>
            </a:r>
            <a:r>
              <a:rPr lang="fr-FR" dirty="0" err="1"/>
              <a:t>facts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C21D0BE-877F-FF4C-AA98-274C51C34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8000" y="0"/>
            <a:ext cx="1016000" cy="1905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BB960B-BFC9-0242-B37F-FA8F8D5E73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8000" y="6192000"/>
            <a:ext cx="1277999" cy="395999"/>
          </a:xfrm>
          <a:prstGeom prst="rect">
            <a:avLst/>
          </a:prstGeom>
        </p:spPr>
      </p:pic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85B863A1-94B8-3F43-B305-7583761A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0290" y="6426670"/>
            <a:ext cx="349482" cy="222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67598ABD-FBB3-3D48-9980-022A803DF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2983" y="6426670"/>
            <a:ext cx="3218145" cy="22336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1st part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0866BCF-77AC-444D-80F1-C21E61E9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34177" y="6426670"/>
            <a:ext cx="789892" cy="223368"/>
          </a:xfrm>
        </p:spPr>
        <p:txBody>
          <a:bodyPr/>
          <a:lstStyle>
            <a:lvl1pPr algn="l">
              <a:defRPr sz="900">
                <a:solidFill>
                  <a:srgbClr val="929292"/>
                </a:solidFill>
              </a:defRPr>
            </a:lvl1pPr>
          </a:lstStyle>
          <a:p>
            <a:fld id="{215C5698-873B-464C-B8EC-EDE5231D5BDD}" type="datetime1">
              <a:rPr lang="fr-FR" smtClean="0"/>
              <a:pPr/>
              <a:t>21/10/2021</a:t>
            </a:fld>
            <a:endParaRPr lang="fr-FR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DC462E-5D4F-094E-9EC5-8F00EC17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6249" y="6405965"/>
            <a:ext cx="572621" cy="223368"/>
          </a:xfrm>
        </p:spPr>
        <p:txBody>
          <a:bodyPr/>
          <a:lstStyle>
            <a:lvl1pPr algn="l">
              <a:defRPr sz="900" i="1">
                <a:solidFill>
                  <a:srgbClr val="484745"/>
                </a:solidFill>
              </a:defRPr>
            </a:lvl1pPr>
          </a:lstStyle>
          <a:p>
            <a:r>
              <a:rPr lang="fr-FR"/>
              <a:t>[p.</a:t>
            </a:r>
            <a:fld id="{CF99C11C-16C9-234C-835E-D30B4B32B4CD}" type="slidenum">
              <a:rPr lang="fr-FR" smtClean="0"/>
              <a:pPr/>
              <a:t>‹N°›</a:t>
            </a:fld>
            <a:r>
              <a:rPr lang="fr-FR"/>
              <a:t>]</a:t>
            </a:r>
            <a:endParaRPr lang="fr-FR" dirty="0"/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918F5F3A-6094-BE4E-9D01-5149A73498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7197" y="6426670"/>
            <a:ext cx="865188" cy="22225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rgbClr val="48474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/ Titre</a:t>
            </a: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628C508-45F8-A84C-9A13-1A4C5F3AE0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43099" y="1853495"/>
            <a:ext cx="648000" cy="37731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A31225B-6297-824A-A3D8-BE05A390E1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8773" y="1839051"/>
            <a:ext cx="648000" cy="34817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6891589-10C2-B147-AA5D-1883CFE96A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6656" y="3569845"/>
            <a:ext cx="612000" cy="53782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A42B526-589C-C84B-9A6A-1A9F44C555E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06619" y="3731301"/>
            <a:ext cx="828000" cy="37636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D7E298E-156F-1A49-8DF0-49B70CE5F16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32907" y="1839052"/>
            <a:ext cx="324000" cy="3829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045BD3C-CE41-BC49-A677-B830D645A9D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32907" y="3737166"/>
            <a:ext cx="684000" cy="3705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3B331CED-2931-0D43-9FED-66F75A5C8C5D}"/>
              </a:ext>
            </a:extLst>
          </p:cNvPr>
          <p:cNvSpPr txBox="1"/>
          <p:nvPr userDrawn="1"/>
        </p:nvSpPr>
        <p:spPr>
          <a:xfrm>
            <a:off x="697813" y="2223354"/>
            <a:ext cx="1588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Pioneering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2001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6ED1359-FF42-5D4B-BCA4-94D1B3821837}"/>
              </a:ext>
            </a:extLst>
          </p:cNvPr>
          <p:cNvSpPr txBox="1"/>
          <p:nvPr userDrawn="1"/>
        </p:nvSpPr>
        <p:spPr>
          <a:xfrm>
            <a:off x="3459039" y="2237165"/>
            <a:ext cx="1951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innovation in </a:t>
            </a:r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ultrafast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5B9F660-7375-AD4A-8EB4-B97DF17F1ACF}"/>
              </a:ext>
            </a:extLst>
          </p:cNvPr>
          <p:cNvSpPr txBox="1"/>
          <p:nvPr userDrawn="1"/>
        </p:nvSpPr>
        <p:spPr>
          <a:xfrm>
            <a:off x="6332907" y="2237165"/>
            <a:ext cx="19511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quoted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fr-FR" sz="1600" dirty="0" err="1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Banque de France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E108C78-7427-F643-9B65-8B0C28300AFA}"/>
              </a:ext>
            </a:extLst>
          </p:cNvPr>
          <p:cNvSpPr txBox="1"/>
          <p:nvPr userDrawn="1"/>
        </p:nvSpPr>
        <p:spPr>
          <a:xfrm>
            <a:off x="697813" y="4193803"/>
            <a:ext cx="172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3 000 +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lasers in the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2484E97-0EC1-1D43-B15D-CAA901300670}"/>
              </a:ext>
            </a:extLst>
          </p:cNvPr>
          <p:cNvSpPr txBox="1"/>
          <p:nvPr userDrawn="1"/>
        </p:nvSpPr>
        <p:spPr>
          <a:xfrm>
            <a:off x="3545840" y="4193802"/>
            <a:ext cx="1725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+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worlwide</a:t>
            </a:r>
            <a:endParaRPr lang="fr-FR" sz="1600" dirty="0">
              <a:solidFill>
                <a:srgbClr val="4544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8B0D2AC-1F1E-3149-B0B6-804DE2D07B1F}"/>
              </a:ext>
            </a:extLst>
          </p:cNvPr>
          <p:cNvSpPr txBox="1"/>
          <p:nvPr userDrawn="1"/>
        </p:nvSpPr>
        <p:spPr>
          <a:xfrm>
            <a:off x="6332907" y="4193802"/>
            <a:ext cx="187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fr-FR" sz="1600" dirty="0">
                <a:solidFill>
                  <a:srgbClr val="FF51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offices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fr-FR" sz="1600" dirty="0">
                <a:solidFill>
                  <a:srgbClr val="4544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world</a:t>
            </a:r>
          </a:p>
        </p:txBody>
      </p:sp>
    </p:spTree>
    <p:extLst>
      <p:ext uri="{BB962C8B-B14F-4D97-AF65-F5344CB8AC3E}">
        <p14:creationId xmlns:p14="http://schemas.microsoft.com/office/powerpoint/2010/main" val="227318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2D39A-6F18-2F49-9D82-F86135024CE9}" type="datetime1">
              <a:rPr lang="fr-FR" smtClean="0"/>
              <a:t>21/10/2021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/ Titre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9C11C-16C9-234C-835E-D30B4B32B4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73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81" r:id="rId13"/>
    <p:sldLayoutId id="2147483682" r:id="rId14"/>
    <p:sldLayoutId id="2147483693" r:id="rId15"/>
    <p:sldLayoutId id="2147483684" r:id="rId1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emf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JPG"/><Relationship Id="rId7" Type="http://schemas.openxmlformats.org/officeDocument/2006/relationships/image" Target="../media/image2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E6CFA-E1A6-0A42-92E1-51C00AEA5A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012" y="1752434"/>
            <a:ext cx="5059757" cy="975059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Premiers résultats sur </a:t>
            </a:r>
            <a:r>
              <a:rPr lang="fr-FR" dirty="0" err="1"/>
              <a:t>Front-end</a:t>
            </a:r>
            <a:r>
              <a:rPr lang="fr-FR" dirty="0"/>
              <a:t> </a:t>
            </a:r>
            <a:r>
              <a:rPr lang="fr-FR" dirty="0" err="1"/>
              <a:t>Tangor</a:t>
            </a:r>
            <a:r>
              <a:rPr lang="fr-FR" dirty="0"/>
              <a:t> externe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A7B6CE-7ACD-0148-AFB0-E203778E02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Frédéric BLANC</a:t>
            </a:r>
          </a:p>
          <a:p>
            <a:r>
              <a:rPr lang="fr-FR"/>
              <a:t>15/04/2021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1400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4134CFA1-5D27-41F1-B880-DE2FD893994A}"/>
              </a:ext>
            </a:extLst>
          </p:cNvPr>
          <p:cNvSpPr txBox="1"/>
          <p:nvPr/>
        </p:nvSpPr>
        <p:spPr>
          <a:xfrm>
            <a:off x="3524291" y="84431"/>
            <a:ext cx="209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Energie des </a:t>
            </a:r>
            <a:r>
              <a:rPr lang="fr-FR" u="sng" dirty="0" err="1"/>
              <a:t>bursts</a:t>
            </a:r>
            <a:r>
              <a:rPr lang="fr-FR" u="sng" dirty="0"/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AAD7529-6D78-46F4-9DAC-272D134BC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686" y="21220"/>
            <a:ext cx="1999807" cy="432543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379A7A47-888D-4A4C-A17B-FCC0299B5ADA}"/>
              </a:ext>
            </a:extLst>
          </p:cNvPr>
          <p:cNvGrpSpPr/>
          <p:nvPr/>
        </p:nvGrpSpPr>
        <p:grpSpPr>
          <a:xfrm>
            <a:off x="971998" y="686035"/>
            <a:ext cx="7200000" cy="2719285"/>
            <a:chOff x="972000" y="3441312"/>
            <a:chExt cx="7200000" cy="2719285"/>
          </a:xfrm>
        </p:grpSpPr>
        <p:pic>
          <p:nvPicPr>
            <p:cNvPr id="12" name="Picture 2" descr="Texte de remplacement généré par une machine :&#10;Energy comparison &#10;c &#10;1600 &#10;1400 &#10;1200 &#10;1000 &#10;800 &#10;200 &#10;-10 &#10;-6 &#10;-4 &#10;-3 &#10;-2 &#10;o &#10;2 &#10;3 &#10;4 &#10;S &#10;7 &#10;8 &#10;9 &#10;10 11 &#10;12 &#10;13 &#10;14 15 &#10;16 17 18 19 20 21 22 23 24 25 26 27 28 29 30 31 32 33 34 35 36 37 38 39 40 41 42 43 44 45 46 47 48 49 50 &#10;Epulse (n]) &#10;Pulse &#10;EpulseburstTTL (n]) ">
              <a:extLst>
                <a:ext uri="{FF2B5EF4-FFF2-40B4-BE49-F238E27FC236}">
                  <a16:creationId xmlns:a16="http://schemas.microsoft.com/office/drawing/2014/main" id="{661BA549-5748-4FEE-8595-84478698AE6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000" y="3640597"/>
              <a:ext cx="720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BB526101-AD17-4925-8702-8F0F1BD5FED3}"/>
                    </a:ext>
                  </a:extLst>
                </p:cNvPr>
                <p:cNvSpPr txBox="1"/>
                <p:nvPr/>
              </p:nvSpPr>
              <p:spPr>
                <a:xfrm>
                  <a:off x="2217894" y="3441312"/>
                  <a:ext cx="4708212" cy="1992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r-FR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𝑝𝑢𝑙𝑠𝑒𝑠</m:t>
                                </m:r>
                              </m:sub>
                            </m:sSub>
                            <m:r>
                              <a:rPr lang="fr-FR" sz="12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fr-FR" sz="1200" i="1">
                                <a:latin typeface="Cambria Math" panose="02040503050406030204" pitchFamily="18" charset="0"/>
                              </a:rPr>
                              <m:t>0 ;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=1µ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 ;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𝑇𝑇𝐿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=50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𝑘𝐻𝑧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𝑚𝑜𝑦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=1,764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𝑏𝑢𝑟𝑠𝑡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=35µ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fr-FR" sz="1200" dirty="0"/>
                </a:p>
              </p:txBody>
            </p:sp>
          </mc:Choice>
          <mc:Fallback xmlns=""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BB526101-AD17-4925-8702-8F0F1BD5FE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7894" y="3441312"/>
                  <a:ext cx="4708212" cy="199285"/>
                </a:xfrm>
                <a:prstGeom prst="rect">
                  <a:avLst/>
                </a:prstGeom>
                <a:blipFill>
                  <a:blip r:embed="rId4"/>
                  <a:stretch>
                    <a:fillRect l="-259" t="-3125" r="-777" b="-2812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65A1DF63-A395-48C6-837A-84E7DA0F8678}"/>
              </a:ext>
            </a:extLst>
          </p:cNvPr>
          <p:cNvGrpSpPr/>
          <p:nvPr/>
        </p:nvGrpSpPr>
        <p:grpSpPr>
          <a:xfrm>
            <a:off x="971998" y="3432918"/>
            <a:ext cx="7200000" cy="2719285"/>
            <a:chOff x="971998" y="3432918"/>
            <a:chExt cx="7200000" cy="27192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E504C57C-8CA0-41D2-801E-7CE50389FDAE}"/>
                    </a:ext>
                  </a:extLst>
                </p:cNvPr>
                <p:cNvSpPr txBox="1"/>
                <p:nvPr/>
              </p:nvSpPr>
              <p:spPr>
                <a:xfrm>
                  <a:off x="2175412" y="3432918"/>
                  <a:ext cx="4793172" cy="1992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r-FR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fr-FR" sz="1200" i="1">
                                    <a:latin typeface="Cambria Math" panose="02040503050406030204" pitchFamily="18" charset="0"/>
                                  </a:rPr>
                                  <m:t>𝑝𝑢𝑙𝑠𝑒𝑠</m:t>
                                </m:r>
                              </m:sub>
                            </m:sSub>
                            <m:r>
                              <a:rPr lang="fr-FR" sz="1200" i="1">
                                <a:latin typeface="Cambria Math" panose="02040503050406030204" pitchFamily="18" charset="0"/>
                              </a:rPr>
                              <m:t>=200 ;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=5µ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 ;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𝑇𝑇𝐿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=50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𝑘𝐻𝑧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𝑚𝑜𝑦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=2,174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𝑏𝑢𝑟𝑠𝑡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=44µ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fr-FR" sz="1200" dirty="0"/>
                </a:p>
              </p:txBody>
            </p:sp>
          </mc:Choice>
          <mc:Fallback xmlns=""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E504C57C-8CA0-41D2-801E-7CE50389FD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5412" y="3432918"/>
                  <a:ext cx="4793172" cy="199285"/>
                </a:xfrm>
                <a:prstGeom prst="rect">
                  <a:avLst/>
                </a:prstGeom>
                <a:blipFill>
                  <a:blip r:embed="rId5"/>
                  <a:stretch>
                    <a:fillRect l="-254" r="-509" b="-2424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5E5DAA7-1921-4BC0-A397-2CC290C99BF5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1998" y="3632203"/>
              <a:ext cx="7200000" cy="25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7987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0F9F7C1C-F4EE-4F0F-8247-76C30163EF9D}"/>
              </a:ext>
            </a:extLst>
          </p:cNvPr>
          <p:cNvSpPr txBox="1"/>
          <p:nvPr/>
        </p:nvSpPr>
        <p:spPr>
          <a:xfrm>
            <a:off x="3524291" y="84431"/>
            <a:ext cx="209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Energie des </a:t>
            </a:r>
            <a:r>
              <a:rPr lang="fr-FR" u="sng" dirty="0" err="1"/>
              <a:t>bursts</a:t>
            </a:r>
            <a:r>
              <a:rPr lang="fr-FR" u="sng" dirty="0"/>
              <a:t> 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8180A77-2C83-4D19-AAD8-B2437C7C073F}"/>
              </a:ext>
            </a:extLst>
          </p:cNvPr>
          <p:cNvGrpSpPr/>
          <p:nvPr/>
        </p:nvGrpSpPr>
        <p:grpSpPr>
          <a:xfrm>
            <a:off x="972000" y="501465"/>
            <a:ext cx="7200000" cy="2715938"/>
            <a:chOff x="972000" y="501465"/>
            <a:chExt cx="7200000" cy="2715938"/>
          </a:xfrm>
        </p:grpSpPr>
        <p:pic>
          <p:nvPicPr>
            <p:cNvPr id="2049" name="Picture 1" descr="Texte de remplacement généré par une machine :&#10;Energy comparison &#10;14000 &#10;12000 &#10;10000 &#10;2000 &#10;-10 &#10;-6 &#10;-5 &#10;-4 &#10;-3 &#10;-2 &#10;2 &#10;3 &#10;4 &#10;7 &#10;8 &#10;9 &#10;10 &#10;11 &#10;12 &#10;13 &#10;14 &#10;15 &#10;16 &#10;17 &#10;18 &#10;19 20 21 &#10;pulse &#10;22 &#10;23 &#10;24 &#10;25 &#10;27 &#10;28 &#10;29 &#10;30 &#10;31 &#10;32 &#10;33 &#10;34 &#10;35 &#10;37 &#10;38 &#10;39 &#10;40 &#10;41 &#10;42 &#10;43 &#10;44 &#10;45 &#10;46 &#10;47 &#10;48 &#10;49 &#10;50 &#10;Epulse (n J) &#10;EpulseburstTTL (n]) ">
              <a:extLst>
                <a:ext uri="{FF2B5EF4-FFF2-40B4-BE49-F238E27FC236}">
                  <a16:creationId xmlns:a16="http://schemas.microsoft.com/office/drawing/2014/main" id="{21406C77-1A6F-41A8-876C-4C5E068DC85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000" y="697403"/>
              <a:ext cx="7200000" cy="25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4ECA0EE2-DD2C-45D7-B974-790D8F9812B9}"/>
                    </a:ext>
                  </a:extLst>
                </p:cNvPr>
                <p:cNvSpPr txBox="1"/>
                <p:nvPr/>
              </p:nvSpPr>
              <p:spPr>
                <a:xfrm>
                  <a:off x="2217892" y="501465"/>
                  <a:ext cx="4708212" cy="1992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𝑝𝑢𝑙𝑠𝑒𝑠</m:t>
                                </m:r>
                              </m:sub>
                            </m:s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=40 ;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=1µ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 ;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𝑇𝑇𝐿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=10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𝑘𝐻𝑧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𝑚𝑜𝑦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=1,09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𝑏𝑢𝑟𝑠𝑡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=109µ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fr-FR" sz="1200" dirty="0"/>
                </a:p>
              </p:txBody>
            </p:sp>
          </mc:Choice>
          <mc:Fallback xmlns="">
            <p:sp>
              <p:nvSpPr>
                <p:cNvPr id="7" name="ZoneTexte 6">
                  <a:extLst>
                    <a:ext uri="{FF2B5EF4-FFF2-40B4-BE49-F238E27FC236}">
                      <a16:creationId xmlns:a16="http://schemas.microsoft.com/office/drawing/2014/main" id="{4ECA0EE2-DD2C-45D7-B974-790D8F9812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7892" y="501465"/>
                  <a:ext cx="4708212" cy="199285"/>
                </a:xfrm>
                <a:prstGeom prst="rect">
                  <a:avLst/>
                </a:prstGeom>
                <a:blipFill>
                  <a:blip r:embed="rId3"/>
                  <a:stretch>
                    <a:fillRect l="-259" r="-648" b="-2424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04454583-2C45-4595-A444-7E204E97A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686" y="21220"/>
            <a:ext cx="1999807" cy="432543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B3B5FD2E-6DFF-49CB-A9CC-1EC18F825A9A}"/>
              </a:ext>
            </a:extLst>
          </p:cNvPr>
          <p:cNvGrpSpPr/>
          <p:nvPr/>
        </p:nvGrpSpPr>
        <p:grpSpPr>
          <a:xfrm>
            <a:off x="972000" y="3410907"/>
            <a:ext cx="7200000" cy="2749691"/>
            <a:chOff x="972000" y="3410907"/>
            <a:chExt cx="7200000" cy="27496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515E00DD-AD80-4355-AA06-FC79753CD890}"/>
                    </a:ext>
                  </a:extLst>
                </p:cNvPr>
                <p:cNvSpPr txBox="1"/>
                <p:nvPr/>
              </p:nvSpPr>
              <p:spPr>
                <a:xfrm>
                  <a:off x="2149764" y="3410907"/>
                  <a:ext cx="4844467" cy="1992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𝑝𝑢𝑙𝑠𝑒𝑠</m:t>
                                </m:r>
                              </m:sub>
                            </m:s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=200 ;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=5µ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 ;</m:t>
                            </m:r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𝑇𝑇𝐿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=10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𝑘𝐻𝑧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𝑚𝑜𝑦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=1,434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 ;</m:t>
                        </m:r>
                        <m:sSub>
                          <m:sSub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𝑏𝑢𝑟𝑠𝑡</m:t>
                            </m:r>
                          </m:sub>
                        </m:s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=143µ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oMath>
                    </m:oMathPara>
                  </a14:m>
                  <a:endParaRPr lang="fr-FR" sz="1200" dirty="0"/>
                </a:p>
              </p:txBody>
            </p:sp>
          </mc:Choice>
          <mc:Fallback xmlns=""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515E00DD-AD80-4355-AA06-FC79753CD8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9764" y="3410907"/>
                  <a:ext cx="4844467" cy="199285"/>
                </a:xfrm>
                <a:prstGeom prst="rect">
                  <a:avLst/>
                </a:prstGeom>
                <a:blipFill>
                  <a:blip r:embed="rId5"/>
                  <a:stretch>
                    <a:fillRect l="-504" t="-3125" r="-1008" b="-2812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FB34E380-5AA8-4C56-8E2D-E73970944293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2000" y="3640598"/>
              <a:ext cx="7200000" cy="25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796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3C56036-0A44-4741-BE41-E938AE1089B8}"/>
              </a:ext>
            </a:extLst>
          </p:cNvPr>
          <p:cNvSpPr txBox="1"/>
          <p:nvPr/>
        </p:nvSpPr>
        <p:spPr>
          <a:xfrm>
            <a:off x="3129967" y="269097"/>
            <a:ext cx="288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Interprétation des graphes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18E1306-B5EE-4682-9967-C3B1DE352166}"/>
              </a:ext>
            </a:extLst>
          </p:cNvPr>
          <p:cNvSpPr txBox="1"/>
          <p:nvPr/>
        </p:nvSpPr>
        <p:spPr>
          <a:xfrm>
            <a:off x="813706" y="2028616"/>
            <a:ext cx="75165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Dans un premier temps, on peut voir qu’il y a une décroissance exponentielle de l’énergie des pulses. Cela est dû à la saturation du gain.</a:t>
            </a:r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On suppose aussi que l’énergie mesurée est bien l’énergie dans le </a:t>
            </a:r>
            <a:r>
              <a:rPr lang="fr-FR" sz="1600" dirty="0" err="1"/>
              <a:t>burst</a:t>
            </a:r>
            <a:r>
              <a:rPr lang="fr-FR" sz="1600" dirty="0"/>
              <a:t>, et non dans l’ASE par exemple.</a:t>
            </a:r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Il faut aussi comparer la valeur de l’impulsion la plus énergétique à la valeur max d’énergie pour laquelle le </a:t>
            </a:r>
            <a:r>
              <a:rPr lang="fr-FR" sz="1600" dirty="0" err="1"/>
              <a:t>front-end</a:t>
            </a:r>
            <a:r>
              <a:rPr lang="fr-FR" sz="1600" dirty="0"/>
              <a:t> a été conçu : 12µJ&lt;20µJ, a priori c’est bon, mais il faut faire attention à la possibilité d’effet Kerr qui induira de la CEP.</a:t>
            </a:r>
          </a:p>
        </p:txBody>
      </p:sp>
    </p:spTree>
    <p:extLst>
      <p:ext uri="{BB962C8B-B14F-4D97-AF65-F5344CB8AC3E}">
        <p14:creationId xmlns:p14="http://schemas.microsoft.com/office/powerpoint/2010/main" val="3298746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D95EF27-D879-45FD-A167-559DA29B9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" y="1073790"/>
            <a:ext cx="9144000" cy="486156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3EDA3C5-C279-473E-A348-CC5901F2BA67}"/>
              </a:ext>
            </a:extLst>
          </p:cNvPr>
          <p:cNvSpPr txBox="1"/>
          <p:nvPr/>
        </p:nvSpPr>
        <p:spPr>
          <a:xfrm>
            <a:off x="2131760" y="337110"/>
            <a:ext cx="488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Présentation de la manip pour mesurer l’ASE</a:t>
            </a:r>
          </a:p>
        </p:txBody>
      </p:sp>
    </p:spTree>
    <p:extLst>
      <p:ext uri="{BB962C8B-B14F-4D97-AF65-F5344CB8AC3E}">
        <p14:creationId xmlns:p14="http://schemas.microsoft.com/office/powerpoint/2010/main" val="423909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890A5CA0-F7C1-4AB4-BC51-151978EB6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135636"/>
              </p:ext>
            </p:extLst>
          </p:nvPr>
        </p:nvGraphicFramePr>
        <p:xfrm>
          <a:off x="2998775" y="1112184"/>
          <a:ext cx="3146450" cy="2052320"/>
        </p:xfrm>
        <a:graphic>
          <a:graphicData uri="http://schemas.openxmlformats.org/drawingml/2006/table">
            <a:tbl>
              <a:tblPr/>
              <a:tblGrid>
                <a:gridCol w="651967">
                  <a:extLst>
                    <a:ext uri="{9D8B030D-6E8A-4147-A177-3AD203B41FA5}">
                      <a16:colId xmlns:a16="http://schemas.microsoft.com/office/drawing/2014/main" val="3202013796"/>
                    </a:ext>
                  </a:extLst>
                </a:gridCol>
                <a:gridCol w="641909">
                  <a:extLst>
                    <a:ext uri="{9D8B030D-6E8A-4147-A177-3AD203B41FA5}">
                      <a16:colId xmlns:a16="http://schemas.microsoft.com/office/drawing/2014/main" val="3906378327"/>
                    </a:ext>
                  </a:extLst>
                </a:gridCol>
                <a:gridCol w="653796">
                  <a:extLst>
                    <a:ext uri="{9D8B030D-6E8A-4147-A177-3AD203B41FA5}">
                      <a16:colId xmlns:a16="http://schemas.microsoft.com/office/drawing/2014/main" val="398594250"/>
                    </a:ext>
                  </a:extLst>
                </a:gridCol>
                <a:gridCol w="647395">
                  <a:extLst>
                    <a:ext uri="{9D8B030D-6E8A-4147-A177-3AD203B41FA5}">
                      <a16:colId xmlns:a16="http://schemas.microsoft.com/office/drawing/2014/main" val="1414423877"/>
                    </a:ext>
                  </a:extLst>
                </a:gridCol>
                <a:gridCol w="551383">
                  <a:extLst>
                    <a:ext uri="{9D8B030D-6E8A-4147-A177-3AD203B41FA5}">
                      <a16:colId xmlns:a16="http://schemas.microsoft.com/office/drawing/2014/main" val="35636020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 TTL (kHz)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P_moy</a:t>
                      </a: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(W)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P_signal (mW)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P_ASE (mW)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%ASE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544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0,991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9452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442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41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839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5265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848815"/>
                  </a:ext>
                </a:extLst>
              </a:tr>
            </a:tbl>
          </a:graphicData>
        </a:graphic>
      </p:graphicFrame>
      <p:pic>
        <p:nvPicPr>
          <p:cNvPr id="1025" name="Picture 1" descr="Texte de remplacement généré par une machine :&#10;0,9 &#10;0,8 &#10;Comparaison puissance signal/ASE &#10;10 &#10;25 &#10;20 &#10;15 &#10;10 &#10;12 &#10;Freq ITL (kHz) &#10;P_signd (m W) &#10;P ASE(mW) ">
            <a:extLst>
              <a:ext uri="{FF2B5EF4-FFF2-40B4-BE49-F238E27FC236}">
                <a16:creationId xmlns:a16="http://schemas.microsoft.com/office/drawing/2014/main" id="{55E8061F-F9C2-4B9A-AA50-B988621D3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0" y="3429000"/>
            <a:ext cx="4147359" cy="250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exte de remplacement généré par une machine :&#10;%ASE &#10;10 &#10;10 &#10;Freq ITL (kHz) &#10;12 ">
            <a:extLst>
              <a:ext uri="{FF2B5EF4-FFF2-40B4-BE49-F238E27FC236}">
                <a16:creationId xmlns:a16="http://schemas.microsoft.com/office/drawing/2014/main" id="{9A10DAD3-D0ED-49CD-9E50-F50C1039B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752" y="3429000"/>
            <a:ext cx="4147359" cy="250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A1A6CA0D-BDDF-4311-8CEE-0FE7CD1CE494}"/>
              </a:ext>
            </a:extLst>
          </p:cNvPr>
          <p:cNvSpPr txBox="1"/>
          <p:nvPr/>
        </p:nvSpPr>
        <p:spPr>
          <a:xfrm>
            <a:off x="2788881" y="337110"/>
            <a:ext cx="356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Résultats des mesures sur l’ASE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422E2C3-A58A-4DEC-946E-3CB5AACBC80E}"/>
              </a:ext>
            </a:extLst>
          </p:cNvPr>
          <p:cNvSpPr txBox="1"/>
          <p:nvPr/>
        </p:nvSpPr>
        <p:spPr>
          <a:xfrm>
            <a:off x="6625057" y="1230403"/>
            <a:ext cx="20806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/!\ Il faut être sûr de ne pas saturer le µ-</a:t>
            </a:r>
            <a:r>
              <a:rPr lang="fr-FR" sz="1600" dirty="0" err="1"/>
              <a:t>puissancemètre</a:t>
            </a:r>
            <a:r>
              <a:rPr lang="fr-FR" sz="1600" dirty="0"/>
              <a:t> lors des mesures (forme du </a:t>
            </a:r>
            <a:r>
              <a:rPr lang="fr-FR" sz="1600" dirty="0" err="1"/>
              <a:t>burst</a:t>
            </a:r>
            <a:r>
              <a:rPr lang="fr-FR" sz="1600" dirty="0"/>
              <a:t> qui peut induire en erreur sur l’énergie par pulse)</a:t>
            </a:r>
          </a:p>
        </p:txBody>
      </p:sp>
    </p:spTree>
    <p:extLst>
      <p:ext uri="{BB962C8B-B14F-4D97-AF65-F5344CB8AC3E}">
        <p14:creationId xmlns:p14="http://schemas.microsoft.com/office/powerpoint/2010/main" val="3833078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F20098E5-9E48-452F-83A3-7F8D78DB947D}"/>
              </a:ext>
            </a:extLst>
          </p:cNvPr>
          <p:cNvSpPr txBox="1"/>
          <p:nvPr/>
        </p:nvSpPr>
        <p:spPr>
          <a:xfrm>
            <a:off x="2780767" y="117116"/>
            <a:ext cx="358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Résultats des mesures sur l’ASE</a:t>
            </a:r>
          </a:p>
        </p:txBody>
      </p:sp>
      <p:pic>
        <p:nvPicPr>
          <p:cNvPr id="2049" name="Picture 1" descr="Texte de remplacement généré par une machine :&#10;1,2 &#10;0,8 &#10;0,2 &#10;-0,2 &#10;1020 &#10;Graph comparison burst Sus (200 pulses) &#10;1025 &#10;Wavelength (nm) &#10;1035 &#10;1040 &#10;1045 &#10;1050 &#10;5 kHz &#10;10 kHz ">
            <a:extLst>
              <a:ext uri="{FF2B5EF4-FFF2-40B4-BE49-F238E27FC236}">
                <a16:creationId xmlns:a16="http://schemas.microsoft.com/office/drawing/2014/main" id="{A435A786-5AE2-4C94-8976-2C447D3C0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16159"/>
            <a:ext cx="9143999" cy="36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A2CB66C-3C0D-45F5-8C72-D3D90C5C52CC}"/>
              </a:ext>
            </a:extLst>
          </p:cNvPr>
          <p:cNvSpPr txBox="1"/>
          <p:nvPr/>
        </p:nvSpPr>
        <p:spPr>
          <a:xfrm>
            <a:off x="721695" y="4396002"/>
            <a:ext cx="7700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Spectre à 2 fréquences TTL différentes pour voir si il y a un décalage en longueur d’onde. On a des spectre similaires, ce n’est donc pas le cas.</a:t>
            </a:r>
          </a:p>
        </p:txBody>
      </p:sp>
    </p:spTree>
    <p:extLst>
      <p:ext uri="{BB962C8B-B14F-4D97-AF65-F5344CB8AC3E}">
        <p14:creationId xmlns:p14="http://schemas.microsoft.com/office/powerpoint/2010/main" val="52922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E836DE1-36E9-459A-B554-BBF295F1CE39}"/>
              </a:ext>
            </a:extLst>
          </p:cNvPr>
          <p:cNvSpPr txBox="1"/>
          <p:nvPr/>
        </p:nvSpPr>
        <p:spPr>
          <a:xfrm>
            <a:off x="2211916" y="3075057"/>
            <a:ext cx="4720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4 - Manips à venir</a:t>
            </a:r>
          </a:p>
        </p:txBody>
      </p:sp>
    </p:spTree>
    <p:extLst>
      <p:ext uri="{BB962C8B-B14F-4D97-AF65-F5344CB8AC3E}">
        <p14:creationId xmlns:p14="http://schemas.microsoft.com/office/powerpoint/2010/main" val="1593656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C222116-24ED-4D3F-8F4A-7911CA9F81E7}"/>
              </a:ext>
            </a:extLst>
          </p:cNvPr>
          <p:cNvSpPr txBox="1"/>
          <p:nvPr/>
        </p:nvSpPr>
        <p:spPr>
          <a:xfrm>
            <a:off x="1144889" y="1720840"/>
            <a:ext cx="68542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1- Rajouter un WDM et un coupleur de part et d’autre de l’isolateur HPMI pour pouvoir comprendre l’influence de chaque étage de pré-ampli.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2- Injecter le GHz dans le </a:t>
            </a:r>
            <a:r>
              <a:rPr lang="fr-FR" dirty="0" err="1"/>
              <a:t>front-end</a:t>
            </a:r>
            <a:r>
              <a:rPr lang="fr-FR" dirty="0"/>
              <a:t> en plus de l’entrée pour le 40MHz.</a:t>
            </a:r>
          </a:p>
        </p:txBody>
      </p:sp>
    </p:spTree>
    <p:extLst>
      <p:ext uri="{BB962C8B-B14F-4D97-AF65-F5344CB8AC3E}">
        <p14:creationId xmlns:p14="http://schemas.microsoft.com/office/powerpoint/2010/main" val="191487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7988E4A-C490-4A61-9057-2247B9BA519B}"/>
              </a:ext>
            </a:extLst>
          </p:cNvPr>
          <p:cNvSpPr txBox="1"/>
          <p:nvPr/>
        </p:nvSpPr>
        <p:spPr>
          <a:xfrm>
            <a:off x="2638519" y="3049363"/>
            <a:ext cx="4646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2- Présentation des manips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5DDE860-FC8E-4895-835A-959E9630F6BB}"/>
              </a:ext>
            </a:extLst>
          </p:cNvPr>
          <p:cNvSpPr txBox="1"/>
          <p:nvPr/>
        </p:nvSpPr>
        <p:spPr>
          <a:xfrm>
            <a:off x="2638519" y="1879812"/>
            <a:ext cx="3825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/>
              <a:t>Plan</a:t>
            </a:r>
            <a:endParaRPr lang="fr-FR" sz="4000" u="sng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EB36109-1A96-4693-9A13-A23E7AE8BE02}"/>
              </a:ext>
            </a:extLst>
          </p:cNvPr>
          <p:cNvSpPr txBox="1"/>
          <p:nvPr/>
        </p:nvSpPr>
        <p:spPr>
          <a:xfrm>
            <a:off x="2638519" y="3572583"/>
            <a:ext cx="382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3- Résultats obtenus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E3ED494-B95C-4B38-9210-EFF3F8E64C63}"/>
              </a:ext>
            </a:extLst>
          </p:cNvPr>
          <p:cNvSpPr txBox="1"/>
          <p:nvPr/>
        </p:nvSpPr>
        <p:spPr>
          <a:xfrm>
            <a:off x="2638519" y="4095803"/>
            <a:ext cx="3263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4- Manips à venir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86817ED-7F1F-4A6C-8C92-AC3AA152CA5C}"/>
              </a:ext>
            </a:extLst>
          </p:cNvPr>
          <p:cNvSpPr txBox="1"/>
          <p:nvPr/>
        </p:nvSpPr>
        <p:spPr>
          <a:xfrm>
            <a:off x="2638519" y="2526143"/>
            <a:ext cx="382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1- Rappels sur le GHz</a:t>
            </a:r>
          </a:p>
        </p:txBody>
      </p:sp>
    </p:spTree>
    <p:extLst>
      <p:ext uri="{BB962C8B-B14F-4D97-AF65-F5344CB8AC3E}">
        <p14:creationId xmlns:p14="http://schemas.microsoft.com/office/powerpoint/2010/main" val="359792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3A55C48-C667-4528-BB0C-587ED85E6AB6}"/>
              </a:ext>
            </a:extLst>
          </p:cNvPr>
          <p:cNvSpPr txBox="1"/>
          <p:nvPr/>
        </p:nvSpPr>
        <p:spPr>
          <a:xfrm>
            <a:off x="1707082" y="3078939"/>
            <a:ext cx="5729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1 - Rappels sur le GHz </a:t>
            </a:r>
          </a:p>
        </p:txBody>
      </p:sp>
    </p:spTree>
    <p:extLst>
      <p:ext uri="{BB962C8B-B14F-4D97-AF65-F5344CB8AC3E}">
        <p14:creationId xmlns:p14="http://schemas.microsoft.com/office/powerpoint/2010/main" val="323117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225A283-8B06-4BE2-B8BF-87DF6BBC4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36124"/>
            <a:ext cx="4733024" cy="3600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866867F-F498-40EC-B0B4-D45A70FB1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681" y="1936124"/>
            <a:ext cx="4518319" cy="3600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8EB5758-B839-483D-B358-FC430BF32BD7}"/>
              </a:ext>
            </a:extLst>
          </p:cNvPr>
          <p:cNvSpPr txBox="1"/>
          <p:nvPr/>
        </p:nvSpPr>
        <p:spPr>
          <a:xfrm>
            <a:off x="1598645" y="1659125"/>
            <a:ext cx="1535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Bruit de phase GHz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0570E49-AE97-4573-B8D9-57D30C2CEB2E}"/>
              </a:ext>
            </a:extLst>
          </p:cNvPr>
          <p:cNvSpPr txBox="1"/>
          <p:nvPr/>
        </p:nvSpPr>
        <p:spPr>
          <a:xfrm>
            <a:off x="6078107" y="1659125"/>
            <a:ext cx="1613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Bruit de phase </a:t>
            </a:r>
            <a:r>
              <a:rPr lang="fr-FR" sz="1200" dirty="0" err="1"/>
              <a:t>Mikan</a:t>
            </a:r>
            <a:endParaRPr lang="fr-FR" sz="12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CCED585-246C-493D-87B8-51842AC3DA57}"/>
              </a:ext>
            </a:extLst>
          </p:cNvPr>
          <p:cNvSpPr txBox="1"/>
          <p:nvPr/>
        </p:nvSpPr>
        <p:spPr>
          <a:xfrm>
            <a:off x="3552066" y="140579"/>
            <a:ext cx="203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Battement optique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BCB4392-4833-4F01-99D0-812072F1705F}"/>
              </a:ext>
            </a:extLst>
          </p:cNvPr>
          <p:cNvSpPr txBox="1"/>
          <p:nvPr/>
        </p:nvSpPr>
        <p:spPr>
          <a:xfrm>
            <a:off x="401053" y="583212"/>
            <a:ext cx="6962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On a fait battre le GHz avec le NKT CW pour avoir le bruit de phase optique du GHz.</a:t>
            </a:r>
          </a:p>
          <a:p>
            <a:r>
              <a:rPr lang="fr-FR" sz="1400" dirty="0"/>
              <a:t>A partir de 10000Hz, le GHz suit le NKT, ce qui signifie que son bruit est inférieur ou égal à celui du NKT.</a:t>
            </a:r>
          </a:p>
          <a:p>
            <a:r>
              <a:rPr lang="fr-FR" sz="1400" dirty="0"/>
              <a:t>Il faut voir ce que cela donne pour le GHz amplifié avec un ampli à fibre.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447B980-570E-47CE-8028-08A9314C7C18}"/>
              </a:ext>
            </a:extLst>
          </p:cNvPr>
          <p:cNvSpPr txBox="1"/>
          <p:nvPr/>
        </p:nvSpPr>
        <p:spPr>
          <a:xfrm>
            <a:off x="401053" y="5552166"/>
            <a:ext cx="6962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Pour le moment, la ligne GHz qui est essentielle pour avancer est en préparation. </a:t>
            </a:r>
          </a:p>
          <a:p>
            <a:r>
              <a:rPr lang="fr-FR" sz="1400" dirty="0"/>
              <a:t>On va donc travailler sur le </a:t>
            </a:r>
            <a:r>
              <a:rPr lang="fr-FR" sz="1400" dirty="0" err="1"/>
              <a:t>front-end</a:t>
            </a:r>
            <a:r>
              <a:rPr lang="fr-FR" sz="1400" dirty="0"/>
              <a:t> externe </a:t>
            </a:r>
            <a:r>
              <a:rPr lang="fr-FR" sz="1400" dirty="0" err="1"/>
              <a:t>Tangor</a:t>
            </a:r>
            <a:r>
              <a:rPr lang="fr-FR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2904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3A55C48-C667-4528-BB0C-587ED85E6AB6}"/>
              </a:ext>
            </a:extLst>
          </p:cNvPr>
          <p:cNvSpPr txBox="1"/>
          <p:nvPr/>
        </p:nvSpPr>
        <p:spPr>
          <a:xfrm>
            <a:off x="1071487" y="3078939"/>
            <a:ext cx="7001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2 - Présentation des manips</a:t>
            </a:r>
          </a:p>
        </p:txBody>
      </p:sp>
    </p:spTree>
    <p:extLst>
      <p:ext uri="{BB962C8B-B14F-4D97-AF65-F5344CB8AC3E}">
        <p14:creationId xmlns:p14="http://schemas.microsoft.com/office/powerpoint/2010/main" val="566590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1FD01A31-70B6-4AAE-A2A2-38A5F02EB367}"/>
              </a:ext>
            </a:extLst>
          </p:cNvPr>
          <p:cNvCxnSpPr>
            <a:cxnSpLocks/>
            <a:stCxn id="41" idx="0"/>
            <a:endCxn id="35" idx="4"/>
          </p:cNvCxnSpPr>
          <p:nvPr/>
        </p:nvCxnSpPr>
        <p:spPr>
          <a:xfrm flipV="1">
            <a:off x="2687118" y="2749440"/>
            <a:ext cx="16436" cy="561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67FE1CE-D547-445C-914C-069C9CF181D5}"/>
              </a:ext>
            </a:extLst>
          </p:cNvPr>
          <p:cNvSpPr txBox="1"/>
          <p:nvPr/>
        </p:nvSpPr>
        <p:spPr>
          <a:xfrm>
            <a:off x="2797688" y="2986631"/>
            <a:ext cx="66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YDFA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5EF5B1F-7BCA-4A83-8E35-29AEF43A5BD1}"/>
              </a:ext>
            </a:extLst>
          </p:cNvPr>
          <p:cNvCxnSpPr>
            <a:cxnSpLocks/>
          </p:cNvCxnSpPr>
          <p:nvPr/>
        </p:nvCxnSpPr>
        <p:spPr>
          <a:xfrm>
            <a:off x="1347008" y="2601760"/>
            <a:ext cx="1208466" cy="11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F099006-A26B-4D30-9878-57DB4553D15B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2843124" y="2615989"/>
            <a:ext cx="1133431" cy="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9A91FEB-ED52-42E8-9EDD-6BCE612BA19E}"/>
              </a:ext>
            </a:extLst>
          </p:cNvPr>
          <p:cNvCxnSpPr>
            <a:cxnSpLocks/>
          </p:cNvCxnSpPr>
          <p:nvPr/>
        </p:nvCxnSpPr>
        <p:spPr>
          <a:xfrm flipV="1">
            <a:off x="4849720" y="2347926"/>
            <a:ext cx="396747" cy="2455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894F542E-95D9-40FB-A065-471303CC1D25}"/>
              </a:ext>
            </a:extLst>
          </p:cNvPr>
          <p:cNvSpPr txBox="1"/>
          <p:nvPr/>
        </p:nvSpPr>
        <p:spPr>
          <a:xfrm>
            <a:off x="4826154" y="2567806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PP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A2478F8-59FC-4EAA-92B3-20AA190BBC46}"/>
              </a:ext>
            </a:extLst>
          </p:cNvPr>
          <p:cNvSpPr txBox="1"/>
          <p:nvPr/>
        </p:nvSpPr>
        <p:spPr>
          <a:xfrm>
            <a:off x="5749288" y="2752863"/>
            <a:ext cx="66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YDFA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3962DC1-36DA-439D-8F20-37F642553310}"/>
              </a:ext>
            </a:extLst>
          </p:cNvPr>
          <p:cNvSpPr txBox="1"/>
          <p:nvPr/>
        </p:nvSpPr>
        <p:spPr>
          <a:xfrm>
            <a:off x="2607049" y="1584071"/>
            <a:ext cx="922047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err="1"/>
              <a:t>Osc</a:t>
            </a:r>
            <a:r>
              <a:rPr lang="fr-FR" sz="1400" dirty="0"/>
              <a:t> </a:t>
            </a:r>
            <a:r>
              <a:rPr lang="fr-FR" sz="1400" dirty="0" err="1"/>
              <a:t>sync</a:t>
            </a:r>
            <a:endParaRPr lang="fr-FR" sz="1400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FA7B0EE-5429-4429-A058-8D7E3F6977D7}"/>
              </a:ext>
            </a:extLst>
          </p:cNvPr>
          <p:cNvCxnSpPr>
            <a:cxnSpLocks/>
          </p:cNvCxnSpPr>
          <p:nvPr/>
        </p:nvCxnSpPr>
        <p:spPr>
          <a:xfrm flipH="1" flipV="1">
            <a:off x="3083170" y="1953403"/>
            <a:ext cx="6323" cy="644808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474917D1-C10E-429D-A26F-585B8D160A36}"/>
              </a:ext>
            </a:extLst>
          </p:cNvPr>
          <p:cNvSpPr txBox="1"/>
          <p:nvPr/>
        </p:nvSpPr>
        <p:spPr>
          <a:xfrm>
            <a:off x="5140462" y="3347984"/>
            <a:ext cx="93961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/>
              <a:t>PP check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E7F5D7B-0F34-4D5E-B397-901BA84888D1}"/>
              </a:ext>
            </a:extLst>
          </p:cNvPr>
          <p:cNvCxnSpPr/>
          <p:nvPr/>
        </p:nvCxnSpPr>
        <p:spPr>
          <a:xfrm>
            <a:off x="5528123" y="2560299"/>
            <a:ext cx="0" cy="750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1974FB6F-ADF9-47D4-B375-689DD42D664C}"/>
              </a:ext>
            </a:extLst>
          </p:cNvPr>
          <p:cNvSpPr/>
          <p:nvPr/>
        </p:nvSpPr>
        <p:spPr>
          <a:xfrm>
            <a:off x="3643678" y="2398891"/>
            <a:ext cx="241754" cy="435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873D23F-6EF1-42E8-A117-B55D4AF3E16D}"/>
              </a:ext>
            </a:extLst>
          </p:cNvPr>
          <p:cNvSpPr txBox="1"/>
          <p:nvPr/>
        </p:nvSpPr>
        <p:spPr>
          <a:xfrm>
            <a:off x="3489904" y="278607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ISO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99CA686E-324A-4797-B5A2-810E36F2CFB0}"/>
              </a:ext>
            </a:extLst>
          </p:cNvPr>
          <p:cNvSpPr/>
          <p:nvPr/>
        </p:nvSpPr>
        <p:spPr>
          <a:xfrm>
            <a:off x="6783387" y="2316943"/>
            <a:ext cx="241754" cy="4355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240B89B-6599-4AB5-AB89-F3D239B45EAE}"/>
              </a:ext>
            </a:extLst>
          </p:cNvPr>
          <p:cNvCxnSpPr>
            <a:cxnSpLocks/>
          </p:cNvCxnSpPr>
          <p:nvPr/>
        </p:nvCxnSpPr>
        <p:spPr>
          <a:xfrm>
            <a:off x="5096133" y="2048709"/>
            <a:ext cx="0" cy="340606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FFCE490E-ECD3-413E-B076-2F9B44F40051}"/>
              </a:ext>
            </a:extLst>
          </p:cNvPr>
          <p:cNvSpPr txBox="1"/>
          <p:nvPr/>
        </p:nvSpPr>
        <p:spPr>
          <a:xfrm>
            <a:off x="4826153" y="1578796"/>
            <a:ext cx="682289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/>
              <a:t>AOM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1B38E171-B299-4A89-B96B-273D127372BD}"/>
              </a:ext>
            </a:extLst>
          </p:cNvPr>
          <p:cNvSpPr/>
          <p:nvPr/>
        </p:nvSpPr>
        <p:spPr>
          <a:xfrm>
            <a:off x="172681" y="2261736"/>
            <a:ext cx="1174327" cy="650631"/>
          </a:xfrm>
          <a:prstGeom prst="roundRect">
            <a:avLst/>
          </a:prstGeom>
          <a:solidFill>
            <a:srgbClr val="FF5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Osci</a:t>
            </a:r>
            <a:r>
              <a:rPr lang="fr-FR" dirty="0"/>
              <a:t> 40MHz</a:t>
            </a:r>
          </a:p>
        </p:txBody>
      </p:sp>
      <p:sp>
        <p:nvSpPr>
          <p:cNvPr id="22" name="Triangle isocèle 21">
            <a:extLst>
              <a:ext uri="{FF2B5EF4-FFF2-40B4-BE49-F238E27FC236}">
                <a16:creationId xmlns:a16="http://schemas.microsoft.com/office/drawing/2014/main" id="{74431BBC-BDEA-41F5-AC81-632B993003D9}"/>
              </a:ext>
            </a:extLst>
          </p:cNvPr>
          <p:cNvSpPr/>
          <p:nvPr/>
        </p:nvSpPr>
        <p:spPr>
          <a:xfrm rot="5400000">
            <a:off x="7526340" y="2257124"/>
            <a:ext cx="550749" cy="474784"/>
          </a:xfrm>
          <a:prstGeom prst="triangle">
            <a:avLst/>
          </a:prstGeom>
          <a:solidFill>
            <a:srgbClr val="FF5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D1C1B3C-4671-477A-9FC9-201FE1DF49BA}"/>
              </a:ext>
            </a:extLst>
          </p:cNvPr>
          <p:cNvCxnSpPr/>
          <p:nvPr/>
        </p:nvCxnSpPr>
        <p:spPr>
          <a:xfrm flipV="1">
            <a:off x="7996312" y="2494516"/>
            <a:ext cx="518747" cy="879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6B707C9B-2ECD-42B5-B2FE-A7A2BD67328C}"/>
              </a:ext>
            </a:extLst>
          </p:cNvPr>
          <p:cNvCxnSpPr/>
          <p:nvPr/>
        </p:nvCxnSpPr>
        <p:spPr>
          <a:xfrm flipV="1">
            <a:off x="7045576" y="2525914"/>
            <a:ext cx="518747" cy="87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900E059B-A2E1-4203-B67A-C84657066518}"/>
              </a:ext>
            </a:extLst>
          </p:cNvPr>
          <p:cNvSpPr txBox="1"/>
          <p:nvPr/>
        </p:nvSpPr>
        <p:spPr>
          <a:xfrm>
            <a:off x="7551087" y="2625416"/>
            <a:ext cx="66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YDFA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A054C3D-5CF6-4AD2-822B-6D10DADAA991}"/>
              </a:ext>
            </a:extLst>
          </p:cNvPr>
          <p:cNvSpPr txBox="1"/>
          <p:nvPr/>
        </p:nvSpPr>
        <p:spPr>
          <a:xfrm>
            <a:off x="6277479" y="3326000"/>
            <a:ext cx="118565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err="1"/>
              <a:t>ASE&amp;Pulse</a:t>
            </a:r>
            <a:r>
              <a:rPr lang="fr-FR" sz="1400" dirty="0"/>
              <a:t> </a:t>
            </a:r>
          </a:p>
          <a:p>
            <a:r>
              <a:rPr lang="fr-FR" sz="1400" dirty="0"/>
              <a:t>check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9D82044C-DF75-44CE-AC7B-A5F3A734064C}"/>
              </a:ext>
            </a:extLst>
          </p:cNvPr>
          <p:cNvCxnSpPr/>
          <p:nvPr/>
        </p:nvCxnSpPr>
        <p:spPr>
          <a:xfrm>
            <a:off x="6665140" y="2538315"/>
            <a:ext cx="0" cy="750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5B64E05F-D5A8-4665-B909-AF90C4EBE399}"/>
              </a:ext>
            </a:extLst>
          </p:cNvPr>
          <p:cNvSpPr txBox="1"/>
          <p:nvPr/>
        </p:nvSpPr>
        <p:spPr>
          <a:xfrm>
            <a:off x="7545562" y="3305889"/>
            <a:ext cx="118565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err="1"/>
              <a:t>ASE&amp;Pulse</a:t>
            </a:r>
            <a:r>
              <a:rPr lang="fr-FR" sz="1400" dirty="0"/>
              <a:t> </a:t>
            </a:r>
          </a:p>
          <a:p>
            <a:r>
              <a:rPr lang="fr-FR" sz="1400" dirty="0"/>
              <a:t>check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78B22585-6E05-4BFD-BFF3-418AB1ADABF4}"/>
              </a:ext>
            </a:extLst>
          </p:cNvPr>
          <p:cNvCxnSpPr/>
          <p:nvPr/>
        </p:nvCxnSpPr>
        <p:spPr>
          <a:xfrm>
            <a:off x="8328850" y="2508641"/>
            <a:ext cx="0" cy="750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B314241C-6EF2-4B20-9303-FD2005DD27E6}"/>
              </a:ext>
            </a:extLst>
          </p:cNvPr>
          <p:cNvSpPr txBox="1"/>
          <p:nvPr/>
        </p:nvSpPr>
        <p:spPr>
          <a:xfrm>
            <a:off x="3904825" y="237977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#2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523C4D4-32E0-4CCA-8060-A2D75EF1489B}"/>
              </a:ext>
            </a:extLst>
          </p:cNvPr>
          <p:cNvSpPr txBox="1"/>
          <p:nvPr/>
        </p:nvSpPr>
        <p:spPr>
          <a:xfrm>
            <a:off x="5825378" y="236918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#3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D78A20D-D39B-4656-AFC4-D14A4DCE7A9D}"/>
              </a:ext>
            </a:extLst>
          </p:cNvPr>
          <p:cNvSpPr txBox="1"/>
          <p:nvPr/>
        </p:nvSpPr>
        <p:spPr>
          <a:xfrm>
            <a:off x="7523048" y="230588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#4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8B5005B-7CF9-4228-BDA2-21D605374965}"/>
              </a:ext>
            </a:extLst>
          </p:cNvPr>
          <p:cNvSpPr txBox="1"/>
          <p:nvPr/>
        </p:nvSpPr>
        <p:spPr>
          <a:xfrm>
            <a:off x="3924927" y="2742013"/>
            <a:ext cx="665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YDFA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FC9E4F28-A6F3-496B-820F-E1FA7DC20644}"/>
              </a:ext>
            </a:extLst>
          </p:cNvPr>
          <p:cNvSpPr/>
          <p:nvPr/>
        </p:nvSpPr>
        <p:spPr>
          <a:xfrm>
            <a:off x="2563984" y="2482538"/>
            <a:ext cx="279140" cy="2669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58DFE4-1CAD-4F97-ABD4-848332FD473D}"/>
              </a:ext>
            </a:extLst>
          </p:cNvPr>
          <p:cNvSpPr/>
          <p:nvPr/>
        </p:nvSpPr>
        <p:spPr>
          <a:xfrm>
            <a:off x="2662288" y="3324896"/>
            <a:ext cx="60121" cy="406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033D49D4-68FC-4CCC-8685-ABCB6338AA8E}"/>
              </a:ext>
            </a:extLst>
          </p:cNvPr>
          <p:cNvSpPr txBox="1"/>
          <p:nvPr/>
        </p:nvSpPr>
        <p:spPr>
          <a:xfrm>
            <a:off x="2317598" y="374084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CFBG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6832B99-D351-4567-9D88-7C419FB372DF}"/>
              </a:ext>
            </a:extLst>
          </p:cNvPr>
          <p:cNvSpPr txBox="1"/>
          <p:nvPr/>
        </p:nvSpPr>
        <p:spPr>
          <a:xfrm>
            <a:off x="2512216" y="279604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#1</a:t>
            </a:r>
          </a:p>
        </p:txBody>
      </p:sp>
      <p:sp>
        <p:nvSpPr>
          <p:cNvPr id="39" name="Triangle isocèle 38">
            <a:extLst>
              <a:ext uri="{FF2B5EF4-FFF2-40B4-BE49-F238E27FC236}">
                <a16:creationId xmlns:a16="http://schemas.microsoft.com/office/drawing/2014/main" id="{FAFA0718-9114-4B56-922C-9C9C32A44E4E}"/>
              </a:ext>
            </a:extLst>
          </p:cNvPr>
          <p:cNvSpPr/>
          <p:nvPr/>
        </p:nvSpPr>
        <p:spPr>
          <a:xfrm rot="5400000">
            <a:off x="3916590" y="2356036"/>
            <a:ext cx="550749" cy="474784"/>
          </a:xfrm>
          <a:prstGeom prst="triangle">
            <a:avLst/>
          </a:prstGeom>
          <a:solidFill>
            <a:srgbClr val="FF5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riangle isocèle 39">
            <a:extLst>
              <a:ext uri="{FF2B5EF4-FFF2-40B4-BE49-F238E27FC236}">
                <a16:creationId xmlns:a16="http://schemas.microsoft.com/office/drawing/2014/main" id="{E28FEFE6-EEFF-45DF-B857-973608CA282F}"/>
              </a:ext>
            </a:extLst>
          </p:cNvPr>
          <p:cNvSpPr/>
          <p:nvPr/>
        </p:nvSpPr>
        <p:spPr>
          <a:xfrm rot="5400000">
            <a:off x="5806634" y="2325249"/>
            <a:ext cx="550749" cy="474784"/>
          </a:xfrm>
          <a:prstGeom prst="triangle">
            <a:avLst/>
          </a:prstGeom>
          <a:solidFill>
            <a:srgbClr val="FF5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riangle isocèle 40">
            <a:extLst>
              <a:ext uri="{FF2B5EF4-FFF2-40B4-BE49-F238E27FC236}">
                <a16:creationId xmlns:a16="http://schemas.microsoft.com/office/drawing/2014/main" id="{79EF0183-C595-446D-9E56-218B29F7E9A6}"/>
              </a:ext>
            </a:extLst>
          </p:cNvPr>
          <p:cNvSpPr/>
          <p:nvPr/>
        </p:nvSpPr>
        <p:spPr>
          <a:xfrm rot="10800000">
            <a:off x="2411744" y="2836071"/>
            <a:ext cx="550749" cy="474784"/>
          </a:xfrm>
          <a:prstGeom prst="triangle">
            <a:avLst/>
          </a:prstGeom>
          <a:solidFill>
            <a:srgbClr val="FF51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A7C94D4-E6F1-4230-B614-DD6E784087F0}"/>
              </a:ext>
            </a:extLst>
          </p:cNvPr>
          <p:cNvSpPr txBox="1"/>
          <p:nvPr/>
        </p:nvSpPr>
        <p:spPr>
          <a:xfrm>
            <a:off x="5788454" y="238548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#3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34B62ED5-8903-43B6-B995-6B78677C5CBC}"/>
              </a:ext>
            </a:extLst>
          </p:cNvPr>
          <p:cNvSpPr txBox="1"/>
          <p:nvPr/>
        </p:nvSpPr>
        <p:spPr>
          <a:xfrm>
            <a:off x="3910008" y="24170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#2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D86CD05-CF7A-47F1-B43B-151BA310F456}"/>
              </a:ext>
            </a:extLst>
          </p:cNvPr>
          <p:cNvSpPr txBox="1"/>
          <p:nvPr/>
        </p:nvSpPr>
        <p:spPr>
          <a:xfrm>
            <a:off x="2471454" y="28100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#1</a:t>
            </a:r>
          </a:p>
        </p:txBody>
      </p: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F4E0DB1F-E664-44C1-8DD7-CE7F8FC062C4}"/>
              </a:ext>
            </a:extLst>
          </p:cNvPr>
          <p:cNvCxnSpPr>
            <a:cxnSpLocks/>
          </p:cNvCxnSpPr>
          <p:nvPr/>
        </p:nvCxnSpPr>
        <p:spPr>
          <a:xfrm>
            <a:off x="4424250" y="2590583"/>
            <a:ext cx="4254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85A3D1D1-4D40-4687-B52E-ECAB0ECC0DF4}"/>
              </a:ext>
            </a:extLst>
          </p:cNvPr>
          <p:cNvCxnSpPr>
            <a:cxnSpLocks/>
          </p:cNvCxnSpPr>
          <p:nvPr/>
        </p:nvCxnSpPr>
        <p:spPr>
          <a:xfrm flipV="1">
            <a:off x="5307319" y="2553848"/>
            <a:ext cx="530379" cy="6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864073E5-B35A-4C1D-B34C-28589E10E18F}"/>
              </a:ext>
            </a:extLst>
          </p:cNvPr>
          <p:cNvCxnSpPr>
            <a:cxnSpLocks/>
          </p:cNvCxnSpPr>
          <p:nvPr/>
        </p:nvCxnSpPr>
        <p:spPr>
          <a:xfrm flipV="1">
            <a:off x="6283754" y="2547397"/>
            <a:ext cx="530379" cy="6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907DEAE5-F5FF-4D40-81E8-3EEBCCDF9EBE}"/>
              </a:ext>
            </a:extLst>
          </p:cNvPr>
          <p:cNvSpPr txBox="1"/>
          <p:nvPr/>
        </p:nvSpPr>
        <p:spPr>
          <a:xfrm>
            <a:off x="6643409" y="2709224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ISO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05C4F1D-7EC5-47C1-80A2-87A0C4ADA03D}"/>
              </a:ext>
            </a:extLst>
          </p:cNvPr>
          <p:cNvSpPr/>
          <p:nvPr/>
        </p:nvSpPr>
        <p:spPr>
          <a:xfrm>
            <a:off x="3391910" y="33219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/>
              <a:t>Schéma du </a:t>
            </a:r>
            <a:r>
              <a:rPr lang="fr-FR" u="sng" dirty="0" err="1"/>
              <a:t>front-end</a:t>
            </a:r>
            <a:endParaRPr lang="fr-FR" u="sng" dirty="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0A5A49D8-EFC0-4100-BD9E-E1E363233293}"/>
              </a:ext>
            </a:extLst>
          </p:cNvPr>
          <p:cNvSpPr txBox="1"/>
          <p:nvPr/>
        </p:nvSpPr>
        <p:spPr>
          <a:xfrm>
            <a:off x="1566956" y="4483375"/>
            <a:ext cx="6962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Les mesures suivantes ont été prises après YDFA 4 (fibre </a:t>
            </a:r>
            <a:r>
              <a:rPr lang="fr-FR" sz="1400" dirty="0" err="1"/>
              <a:t>ino</a:t>
            </a:r>
            <a:r>
              <a:rPr lang="fr-FR" sz="1400" dirty="0"/>
              <a:t>) en espace libre sur une photodiode et un puissance-mètre.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3347DC5-4899-47E6-9441-8338EA0263E2}"/>
              </a:ext>
            </a:extLst>
          </p:cNvPr>
          <p:cNvSpPr/>
          <p:nvPr/>
        </p:nvSpPr>
        <p:spPr>
          <a:xfrm>
            <a:off x="8515059" y="2305884"/>
            <a:ext cx="40222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E4909E87-BEDA-4ECE-93D0-394BDCFA6BE8}"/>
              </a:ext>
            </a:extLst>
          </p:cNvPr>
          <p:cNvCxnSpPr>
            <a:cxnSpLocks/>
            <a:endCxn id="58" idx="4"/>
          </p:cNvCxnSpPr>
          <p:nvPr/>
        </p:nvCxnSpPr>
        <p:spPr>
          <a:xfrm flipH="1" flipV="1">
            <a:off x="8383838" y="1550173"/>
            <a:ext cx="13356" cy="94453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lipse 57">
            <a:extLst>
              <a:ext uri="{FF2B5EF4-FFF2-40B4-BE49-F238E27FC236}">
                <a16:creationId xmlns:a16="http://schemas.microsoft.com/office/drawing/2014/main" id="{AB1CB54C-32EA-4886-926E-BEA5F6D1CD9C}"/>
              </a:ext>
            </a:extLst>
          </p:cNvPr>
          <p:cNvSpPr/>
          <p:nvPr/>
        </p:nvSpPr>
        <p:spPr>
          <a:xfrm>
            <a:off x="8087423" y="1148880"/>
            <a:ext cx="592829" cy="4012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CEAC67C-D0BD-44E6-8F88-FD6ED779342D}"/>
              </a:ext>
            </a:extLst>
          </p:cNvPr>
          <p:cNvSpPr txBox="1"/>
          <p:nvPr/>
        </p:nvSpPr>
        <p:spPr>
          <a:xfrm>
            <a:off x="6300617" y="1173621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Puissance-mètre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9CB608E2-CAA6-4CF3-A73D-51CA91A8F5C4}"/>
              </a:ext>
            </a:extLst>
          </p:cNvPr>
          <p:cNvSpPr txBox="1"/>
          <p:nvPr/>
        </p:nvSpPr>
        <p:spPr>
          <a:xfrm>
            <a:off x="7883806" y="200689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Photodiode</a:t>
            </a: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A49C21C8-2B53-4719-A4F9-40AF0905175E}"/>
              </a:ext>
            </a:extLst>
          </p:cNvPr>
          <p:cNvCxnSpPr>
            <a:cxnSpLocks/>
          </p:cNvCxnSpPr>
          <p:nvPr/>
        </p:nvCxnSpPr>
        <p:spPr>
          <a:xfrm flipV="1">
            <a:off x="8340789" y="2403822"/>
            <a:ext cx="128259" cy="150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33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id="{55B04FAF-7C8E-4547-84FF-C70842195DE2}"/>
              </a:ext>
            </a:extLst>
          </p:cNvPr>
          <p:cNvGrpSpPr/>
          <p:nvPr/>
        </p:nvGrpSpPr>
        <p:grpSpPr>
          <a:xfrm>
            <a:off x="1320800" y="990600"/>
            <a:ext cx="6502400" cy="4876800"/>
            <a:chOff x="1668379" y="990600"/>
            <a:chExt cx="6502400" cy="487680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5ED5DF44-4DA1-424E-9F30-F84E5420A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9579" y="990600"/>
              <a:ext cx="3251200" cy="2438400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7578CF61-CC43-4B38-80E1-89D4AF9BC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9579" y="3429000"/>
              <a:ext cx="3251200" cy="243840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B823DEE-8B4D-467B-9762-AFBA580F5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8379" y="990600"/>
              <a:ext cx="3251200" cy="2438400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202F87B8-75C5-4861-B545-E6A47FF2F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68379" y="3429000"/>
              <a:ext cx="3251200" cy="2438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0AF3E82-F495-48DF-8722-5C8F76BD5BB2}"/>
                  </a:ext>
                </a:extLst>
              </p:cNvPr>
              <p:cNvSpPr txBox="1"/>
              <p:nvPr/>
            </p:nvSpPr>
            <p:spPr>
              <a:xfrm>
                <a:off x="1748612" y="514636"/>
                <a:ext cx="2395577" cy="475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𝑇𝑇𝐿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fr-FR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𝑝𝑢𝑙𝑠𝑒𝑠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=200</m:t>
                      </m:r>
                    </m:oMath>
                  </m:oMathPara>
                </a14:m>
                <a:endParaRPr lang="fr-FR" sz="1200" b="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0AF3E82-F495-48DF-8722-5C8F76BD5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612" y="514636"/>
                <a:ext cx="2395577" cy="475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18550A39-154E-41D4-BC95-92FA0F57EC2C}"/>
                  </a:ext>
                </a:extLst>
              </p:cNvPr>
              <p:cNvSpPr txBox="1"/>
              <p:nvPr/>
            </p:nvSpPr>
            <p:spPr>
              <a:xfrm>
                <a:off x="4999811" y="514636"/>
                <a:ext cx="2395577" cy="475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𝑇𝑇𝐿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fr-FR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𝑝𝑢𝑙𝑠𝑒𝑠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fr-FR" sz="1200" b="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18550A39-154E-41D4-BC95-92FA0F57E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811" y="514636"/>
                <a:ext cx="2395577" cy="475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A8B521E2-13A9-461A-80F5-89951FBECE70}"/>
                  </a:ext>
                </a:extLst>
              </p:cNvPr>
              <p:cNvSpPr txBox="1"/>
              <p:nvPr/>
            </p:nvSpPr>
            <p:spPr>
              <a:xfrm>
                <a:off x="4999810" y="5867400"/>
                <a:ext cx="2395577" cy="475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𝑇𝑇𝐿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=50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fr-FR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𝑝𝑢𝑙𝑠𝑒𝑠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fr-FR" sz="1200" b="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A8B521E2-13A9-461A-80F5-89951FBEC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810" y="5867400"/>
                <a:ext cx="2395577" cy="475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B6DDF260-4806-4E6E-9781-BF13EF3191C8}"/>
                  </a:ext>
                </a:extLst>
              </p:cNvPr>
              <p:cNvSpPr txBox="1"/>
              <p:nvPr/>
            </p:nvSpPr>
            <p:spPr>
              <a:xfrm>
                <a:off x="1748612" y="5867400"/>
                <a:ext cx="2395577" cy="475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𝑇𝑇𝐿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=50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𝑘𝐻𝑧</m:t>
                      </m:r>
                    </m:oMath>
                  </m:oMathPara>
                </a14:m>
                <a:endParaRPr lang="fr-FR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𝑝𝑢𝑙𝑠𝑒𝑠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=200</m:t>
                      </m:r>
                    </m:oMath>
                  </m:oMathPara>
                </a14:m>
                <a:endParaRPr lang="fr-FR" sz="1200" b="0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B6DDF260-4806-4E6E-9781-BF13EF319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612" y="5867400"/>
                <a:ext cx="2395577" cy="475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>
            <a:extLst>
              <a:ext uri="{FF2B5EF4-FFF2-40B4-BE49-F238E27FC236}">
                <a16:creationId xmlns:a16="http://schemas.microsoft.com/office/drawing/2014/main" id="{ED2DE30B-5CBD-4E4C-949F-8E6C3EFC9C50}"/>
              </a:ext>
            </a:extLst>
          </p:cNvPr>
          <p:cNvSpPr txBox="1"/>
          <p:nvPr/>
        </p:nvSpPr>
        <p:spPr>
          <a:xfrm>
            <a:off x="3270070" y="84431"/>
            <a:ext cx="260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Visuel sur l’oscilloscope</a:t>
            </a:r>
          </a:p>
        </p:txBody>
      </p:sp>
    </p:spTree>
    <p:extLst>
      <p:ext uri="{BB962C8B-B14F-4D97-AF65-F5344CB8AC3E}">
        <p14:creationId xmlns:p14="http://schemas.microsoft.com/office/powerpoint/2010/main" val="297815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3A55C48-C667-4528-BB0C-587ED85E6AB6}"/>
              </a:ext>
            </a:extLst>
          </p:cNvPr>
          <p:cNvSpPr txBox="1"/>
          <p:nvPr/>
        </p:nvSpPr>
        <p:spPr>
          <a:xfrm>
            <a:off x="1892229" y="3075057"/>
            <a:ext cx="5359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3 - Résultats obtenus </a:t>
            </a:r>
          </a:p>
        </p:txBody>
      </p:sp>
    </p:spTree>
    <p:extLst>
      <p:ext uri="{BB962C8B-B14F-4D97-AF65-F5344CB8AC3E}">
        <p14:creationId xmlns:p14="http://schemas.microsoft.com/office/powerpoint/2010/main" val="1478735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Texte de remplacement généré par une machine :&#10;Pu issance VS Courant &#10;1400 &#10;1200 &#10;1000 &#10;8 &#10;200 &#10;4 &#10;6 &#10;100 kHz &#10;2000 kHz &#10;2 &#10;200 kHz &#10;4000 kHz &#10;3 &#10;Courant (A) &#10;400 kHz &#10;8000 kHz &#10;800 kHz &#10;10000 kHz &#10;1000 kHz &#10;20000 kHz ">
            <a:extLst>
              <a:ext uri="{FF2B5EF4-FFF2-40B4-BE49-F238E27FC236}">
                <a16:creationId xmlns:a16="http://schemas.microsoft.com/office/drawing/2014/main" id="{F4A66635-FBB9-48A2-B2EA-5F370EB74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1927"/>
            <a:ext cx="4572000" cy="420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xte de remplacement généré par une machine :&#10;Puissance VS Fréquence TTL &#10;1400 &#10;1200 &#10;1000 &#10;E 800 &#10;200 &#10;5000 &#10;IA &#10;10000 &#10;15000 &#10;20000 &#10;25000 &#10;Fréquence (kHz) ">
            <a:extLst>
              <a:ext uri="{FF2B5EF4-FFF2-40B4-BE49-F238E27FC236}">
                <a16:creationId xmlns:a16="http://schemas.microsoft.com/office/drawing/2014/main" id="{9DCA5FC0-6842-4489-8B32-4945BD5C2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1927"/>
            <a:ext cx="4572000" cy="420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0B67423-A362-41F5-9DA9-116163D9D1D0}"/>
              </a:ext>
            </a:extLst>
          </p:cNvPr>
          <p:cNvSpPr txBox="1"/>
          <p:nvPr/>
        </p:nvSpPr>
        <p:spPr>
          <a:xfrm>
            <a:off x="2475605" y="0"/>
            <a:ext cx="419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Fonctionnement nominal pour 1 pulse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A733785-60FA-45A1-8E9B-C0E14E6A4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243" y="412785"/>
            <a:ext cx="2195513" cy="130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446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579</Words>
  <Application>Microsoft Office PowerPoint</Application>
  <PresentationFormat>Affichage à l'écran (4:3)</PresentationFormat>
  <Paragraphs>116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Police système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Frédéric BLANC</dc:creator>
  <cp:lastModifiedBy>Frédéric BLANC</cp:lastModifiedBy>
  <cp:revision>55</cp:revision>
  <dcterms:created xsi:type="dcterms:W3CDTF">2021-04-12T08:57:14Z</dcterms:created>
  <dcterms:modified xsi:type="dcterms:W3CDTF">2021-10-21T08:27:53Z</dcterms:modified>
</cp:coreProperties>
</file>