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81" r:id="rId4"/>
    <p:sldId id="282" r:id="rId5"/>
    <p:sldId id="273" r:id="rId6"/>
    <p:sldId id="283" r:id="rId7"/>
    <p:sldId id="276" r:id="rId8"/>
    <p:sldId id="278" r:id="rId9"/>
    <p:sldId id="280" r:id="rId10"/>
    <p:sldId id="274" r:id="rId11"/>
    <p:sldId id="275" r:id="rId12"/>
    <p:sldId id="284" r:id="rId13"/>
    <p:sldId id="277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8"/>
    <p:restoredTop sz="94681"/>
  </p:normalViewPr>
  <p:slideViewPr>
    <p:cSldViewPr snapToGrid="0" snapToObjects="1">
      <p:cViewPr varScale="1">
        <p:scale>
          <a:sx n="86" d="100"/>
          <a:sy n="86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emf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2" y="1752434"/>
            <a:ext cx="5059757" cy="975059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Premiers résultats sur </a:t>
            </a:r>
            <a:r>
              <a:rPr lang="fr-FR" dirty="0" err="1"/>
              <a:t>Front-end</a:t>
            </a:r>
            <a:r>
              <a:rPr lang="fr-FR" dirty="0"/>
              <a:t> </a:t>
            </a:r>
            <a:r>
              <a:rPr lang="fr-FR" dirty="0" err="1"/>
              <a:t>Tangor</a:t>
            </a:r>
            <a:r>
              <a:rPr lang="fr-FR" dirty="0"/>
              <a:t> externe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/>
              <a:t>15/04/2021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134CFA1-5D27-41F1-B880-DE2FD893994A}"/>
              </a:ext>
            </a:extLst>
          </p:cNvPr>
          <p:cNvSpPr txBox="1"/>
          <p:nvPr/>
        </p:nvSpPr>
        <p:spPr>
          <a:xfrm>
            <a:off x="3524291" y="84431"/>
            <a:ext cx="20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Energie des </a:t>
            </a:r>
            <a:r>
              <a:rPr lang="fr-FR" u="sng" dirty="0" err="1"/>
              <a:t>bursts</a:t>
            </a:r>
            <a:r>
              <a:rPr lang="fr-FR" u="sng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AD7529-6D78-46F4-9DAC-272D134B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86" y="21220"/>
            <a:ext cx="1999807" cy="43254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79A7A47-888D-4A4C-A17B-FCC0299B5ADA}"/>
              </a:ext>
            </a:extLst>
          </p:cNvPr>
          <p:cNvGrpSpPr/>
          <p:nvPr/>
        </p:nvGrpSpPr>
        <p:grpSpPr>
          <a:xfrm>
            <a:off x="971998" y="686035"/>
            <a:ext cx="7200000" cy="2719285"/>
            <a:chOff x="972000" y="3441312"/>
            <a:chExt cx="7200000" cy="2719285"/>
          </a:xfrm>
        </p:grpSpPr>
        <p:pic>
          <p:nvPicPr>
            <p:cNvPr id="12" name="Picture 2" descr="Texte de remplacement généré par une machine :&#10;Energy comparison &#10;c &#10;1600 &#10;1400 &#10;1200 &#10;1000 &#10;800 &#10;200 &#10;-10 &#10;-6 &#10;-4 &#10;-3 &#10;-2 &#10;o &#10;2 &#10;3 &#10;4 &#10;S &#10;7 &#10;8 &#10;9 &#10;10 11 &#10;12 &#10;13 &#10;14 15 &#10;16 17 18 19 20 21 22 23 24 25 26 27 28 29 30 31 32 33 34 35 36 37 38 39 40 41 42 43 44 45 46 47 48 49 50 &#10;Epulse (n]) &#10;Pulse &#10;EpulseburstTTL (n]) ">
              <a:extLst>
                <a:ext uri="{FF2B5EF4-FFF2-40B4-BE49-F238E27FC236}">
                  <a16:creationId xmlns:a16="http://schemas.microsoft.com/office/drawing/2014/main" id="{661BA549-5748-4FEE-8595-84478698AE6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3640597"/>
              <a:ext cx="720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B526101-AD17-4925-8702-8F0F1BD5FED3}"/>
                    </a:ext>
                  </a:extLst>
                </p:cNvPr>
                <p:cNvSpPr txBox="1"/>
                <p:nvPr/>
              </p:nvSpPr>
              <p:spPr>
                <a:xfrm>
                  <a:off x="2217894" y="3441312"/>
                  <a:ext cx="4708212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=1µ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=50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=1,764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=35µ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B526101-AD17-4925-8702-8F0F1BD5F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94" y="3441312"/>
                  <a:ext cx="4708212" cy="199285"/>
                </a:xfrm>
                <a:prstGeom prst="rect">
                  <a:avLst/>
                </a:prstGeom>
                <a:blipFill>
                  <a:blip r:embed="rId4"/>
                  <a:stretch>
                    <a:fillRect l="-259" t="-3125" r="-777" b="-2812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65A1DF63-A395-48C6-837A-84E7DA0F8678}"/>
              </a:ext>
            </a:extLst>
          </p:cNvPr>
          <p:cNvGrpSpPr/>
          <p:nvPr/>
        </p:nvGrpSpPr>
        <p:grpSpPr>
          <a:xfrm>
            <a:off x="971998" y="3432918"/>
            <a:ext cx="7200000" cy="2719285"/>
            <a:chOff x="971998" y="3432918"/>
            <a:chExt cx="7200000" cy="2719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504C57C-8CA0-41D2-801E-7CE50389FDAE}"/>
                    </a:ext>
                  </a:extLst>
                </p:cNvPr>
                <p:cNvSpPr txBox="1"/>
                <p:nvPr/>
              </p:nvSpPr>
              <p:spPr>
                <a:xfrm>
                  <a:off x="2175412" y="3432918"/>
                  <a:ext cx="4793172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=200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=5µ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=50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=2,174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=44µ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504C57C-8CA0-41D2-801E-7CE50389F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412" y="3432918"/>
                  <a:ext cx="4793172" cy="199285"/>
                </a:xfrm>
                <a:prstGeom prst="rect">
                  <a:avLst/>
                </a:prstGeom>
                <a:blipFill>
                  <a:blip r:embed="rId5"/>
                  <a:stretch>
                    <a:fillRect l="-254" r="-509" b="-2424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5E5DAA7-1921-4BC0-A397-2CC290C99BF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998" y="3632203"/>
              <a:ext cx="720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98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F9F7C1C-F4EE-4F0F-8247-76C30163EF9D}"/>
              </a:ext>
            </a:extLst>
          </p:cNvPr>
          <p:cNvSpPr txBox="1"/>
          <p:nvPr/>
        </p:nvSpPr>
        <p:spPr>
          <a:xfrm>
            <a:off x="3524291" y="84431"/>
            <a:ext cx="20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Energie des </a:t>
            </a:r>
            <a:r>
              <a:rPr lang="fr-FR" u="sng" dirty="0" err="1"/>
              <a:t>bursts</a:t>
            </a:r>
            <a:r>
              <a:rPr lang="fr-FR" u="sng" dirty="0"/>
              <a:t>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8180A77-2C83-4D19-AAD8-B2437C7C073F}"/>
              </a:ext>
            </a:extLst>
          </p:cNvPr>
          <p:cNvGrpSpPr/>
          <p:nvPr/>
        </p:nvGrpSpPr>
        <p:grpSpPr>
          <a:xfrm>
            <a:off x="972000" y="501465"/>
            <a:ext cx="7200000" cy="2715938"/>
            <a:chOff x="972000" y="501465"/>
            <a:chExt cx="7200000" cy="2715938"/>
          </a:xfrm>
        </p:grpSpPr>
        <p:pic>
          <p:nvPicPr>
            <p:cNvPr id="2049" name="Picture 1" descr="Texte de remplacement généré par une machine :&#10;Energy comparison &#10;14000 &#10;12000 &#10;10000 &#10;2000 &#10;-10 &#10;-6 &#10;-5 &#10;-4 &#10;-3 &#10;-2 &#10;2 &#10;3 &#10;4 &#10;7 &#10;8 &#10;9 &#10;10 &#10;11 &#10;12 &#10;13 &#10;14 &#10;15 &#10;16 &#10;17 &#10;18 &#10;19 20 21 &#10;pulse &#10;22 &#10;23 &#10;24 &#10;25 &#10;27 &#10;28 &#10;29 &#10;30 &#10;31 &#10;32 &#10;33 &#10;34 &#10;35 &#10;37 &#10;38 &#10;39 &#10;40 &#10;41 &#10;42 &#10;43 &#10;44 &#10;45 &#10;46 &#10;47 &#10;48 &#10;49 &#10;50 &#10;Epulse (n J) &#10;EpulseburstTTL (n]) ">
              <a:extLst>
                <a:ext uri="{FF2B5EF4-FFF2-40B4-BE49-F238E27FC236}">
                  <a16:creationId xmlns:a16="http://schemas.microsoft.com/office/drawing/2014/main" id="{21406C77-1A6F-41A8-876C-4C5E068DC85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697403"/>
              <a:ext cx="720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4ECA0EE2-DD2C-45D7-B974-790D8F9812B9}"/>
                    </a:ext>
                  </a:extLst>
                </p:cNvPr>
                <p:cNvSpPr txBox="1"/>
                <p:nvPr/>
              </p:nvSpPr>
              <p:spPr>
                <a:xfrm>
                  <a:off x="2217892" y="501465"/>
                  <a:ext cx="4708212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=40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=1µ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=1,09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=109µ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4ECA0EE2-DD2C-45D7-B974-790D8F981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92" y="501465"/>
                  <a:ext cx="4708212" cy="199285"/>
                </a:xfrm>
                <a:prstGeom prst="rect">
                  <a:avLst/>
                </a:prstGeom>
                <a:blipFill>
                  <a:blip r:embed="rId3"/>
                  <a:stretch>
                    <a:fillRect l="-259" r="-648" b="-2424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04454583-2C45-4595-A444-7E204E97A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86" y="21220"/>
            <a:ext cx="1999807" cy="43254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3B5FD2E-6DFF-49CB-A9CC-1EC18F825A9A}"/>
              </a:ext>
            </a:extLst>
          </p:cNvPr>
          <p:cNvGrpSpPr/>
          <p:nvPr/>
        </p:nvGrpSpPr>
        <p:grpSpPr>
          <a:xfrm>
            <a:off x="972000" y="3410907"/>
            <a:ext cx="7200000" cy="2749691"/>
            <a:chOff x="972000" y="3410907"/>
            <a:chExt cx="7200000" cy="2749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515E00DD-AD80-4355-AA06-FC79753CD890}"/>
                    </a:ext>
                  </a:extLst>
                </p:cNvPr>
                <p:cNvSpPr txBox="1"/>
                <p:nvPr/>
              </p:nvSpPr>
              <p:spPr>
                <a:xfrm>
                  <a:off x="2149764" y="3410907"/>
                  <a:ext cx="4844467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=200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=5µ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=1,434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=143µ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515E00DD-AD80-4355-AA06-FC79753CD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64" y="3410907"/>
                  <a:ext cx="4844467" cy="199285"/>
                </a:xfrm>
                <a:prstGeom prst="rect">
                  <a:avLst/>
                </a:prstGeom>
                <a:blipFill>
                  <a:blip r:embed="rId5"/>
                  <a:stretch>
                    <a:fillRect l="-504" t="-3125" r="-1008" b="-2812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B34E380-5AA8-4C56-8E2D-E73970944293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000" y="3640598"/>
              <a:ext cx="720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7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C56036-0A44-4741-BE41-E938AE1089B8}"/>
              </a:ext>
            </a:extLst>
          </p:cNvPr>
          <p:cNvSpPr txBox="1"/>
          <p:nvPr/>
        </p:nvSpPr>
        <p:spPr>
          <a:xfrm>
            <a:off x="3129967" y="269097"/>
            <a:ext cx="28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Interprétation des graphes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8E1306-B5EE-4682-9967-C3B1DE352166}"/>
              </a:ext>
            </a:extLst>
          </p:cNvPr>
          <p:cNvSpPr txBox="1"/>
          <p:nvPr/>
        </p:nvSpPr>
        <p:spPr>
          <a:xfrm>
            <a:off x="813706" y="2028616"/>
            <a:ext cx="7516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Dans un premier temps, on peut voir qu’il y a une décroissance exponentielle de l’énergie des pulses. Cela est dû à la saturation du gain.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On suppose aussi que l’énergie mesurée est bien l’énergie dans le </a:t>
            </a:r>
            <a:r>
              <a:rPr lang="fr-FR" sz="1600" dirty="0" err="1"/>
              <a:t>burst</a:t>
            </a:r>
            <a:r>
              <a:rPr lang="fr-FR" sz="1600" dirty="0"/>
              <a:t>, et non dans l’ASE par exemple.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Il faut aussi comparer la valeur de l’impulsion la plus énergétique à la valeur max d’énergie pour laquelle le </a:t>
            </a:r>
            <a:r>
              <a:rPr lang="fr-FR" sz="1600" dirty="0" err="1"/>
              <a:t>front-end</a:t>
            </a:r>
            <a:r>
              <a:rPr lang="fr-FR" sz="1600" dirty="0"/>
              <a:t> a été conçu : 12µJ&lt;20µJ, a priori c’est bon, mais il faut faire attention à la possibilité d’effet Kerr qui induira de la CEP.</a:t>
            </a:r>
          </a:p>
        </p:txBody>
      </p:sp>
    </p:spTree>
    <p:extLst>
      <p:ext uri="{BB962C8B-B14F-4D97-AF65-F5344CB8AC3E}">
        <p14:creationId xmlns:p14="http://schemas.microsoft.com/office/powerpoint/2010/main" val="329874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836DE1-36E9-459A-B554-BBF295F1CE39}"/>
              </a:ext>
            </a:extLst>
          </p:cNvPr>
          <p:cNvSpPr txBox="1"/>
          <p:nvPr/>
        </p:nvSpPr>
        <p:spPr>
          <a:xfrm>
            <a:off x="2211916" y="3075057"/>
            <a:ext cx="472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4 - Manips à venir</a:t>
            </a:r>
          </a:p>
        </p:txBody>
      </p:sp>
    </p:spTree>
    <p:extLst>
      <p:ext uri="{BB962C8B-B14F-4D97-AF65-F5344CB8AC3E}">
        <p14:creationId xmlns:p14="http://schemas.microsoft.com/office/powerpoint/2010/main" val="159365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222116-24ED-4D3F-8F4A-7911CA9F81E7}"/>
              </a:ext>
            </a:extLst>
          </p:cNvPr>
          <p:cNvSpPr txBox="1"/>
          <p:nvPr/>
        </p:nvSpPr>
        <p:spPr>
          <a:xfrm>
            <a:off x="1144889" y="1859339"/>
            <a:ext cx="68542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Faire une mesure de contraste énergétique avec un AOM externe pour voir la part d’ASE dans le </a:t>
            </a:r>
            <a:r>
              <a:rPr lang="fr-FR" dirty="0" err="1"/>
              <a:t>burst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2- Rajouter un WDM et un coupleur de part et d’autre de l’isolateur HPMI pour pouvoir comprendre l’influence de chaque étage de pré-ampli.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3- Injecter le GHz dans le </a:t>
            </a:r>
            <a:r>
              <a:rPr lang="fr-FR" dirty="0" err="1"/>
              <a:t>front-end</a:t>
            </a:r>
            <a:r>
              <a:rPr lang="fr-FR" dirty="0"/>
              <a:t> en plus de l’entrée pour le 40MHz.</a:t>
            </a:r>
          </a:p>
        </p:txBody>
      </p:sp>
    </p:spTree>
    <p:extLst>
      <p:ext uri="{BB962C8B-B14F-4D97-AF65-F5344CB8AC3E}">
        <p14:creationId xmlns:p14="http://schemas.microsoft.com/office/powerpoint/2010/main" val="191487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988E4A-C490-4A61-9057-2247B9BA519B}"/>
              </a:ext>
            </a:extLst>
          </p:cNvPr>
          <p:cNvSpPr txBox="1"/>
          <p:nvPr/>
        </p:nvSpPr>
        <p:spPr>
          <a:xfrm>
            <a:off x="2638519" y="3049363"/>
            <a:ext cx="464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2- Présentation des manips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DDE860-FC8E-4895-835A-959E9630F6BB}"/>
              </a:ext>
            </a:extLst>
          </p:cNvPr>
          <p:cNvSpPr txBox="1"/>
          <p:nvPr/>
        </p:nvSpPr>
        <p:spPr>
          <a:xfrm>
            <a:off x="2638519" y="1879812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Plan</a:t>
            </a:r>
            <a:endParaRPr lang="fr-FR" sz="4000" u="sng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B36109-1A96-4693-9A13-A23E7AE8BE02}"/>
              </a:ext>
            </a:extLst>
          </p:cNvPr>
          <p:cNvSpPr txBox="1"/>
          <p:nvPr/>
        </p:nvSpPr>
        <p:spPr>
          <a:xfrm>
            <a:off x="2638519" y="3572583"/>
            <a:ext cx="382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3- Résultats obtenus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3ED494-B95C-4B38-9210-EFF3F8E64C63}"/>
              </a:ext>
            </a:extLst>
          </p:cNvPr>
          <p:cNvSpPr txBox="1"/>
          <p:nvPr/>
        </p:nvSpPr>
        <p:spPr>
          <a:xfrm>
            <a:off x="2638519" y="4095803"/>
            <a:ext cx="326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4- Manips à venir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817ED-7F1F-4A6C-8C92-AC3AA152CA5C}"/>
              </a:ext>
            </a:extLst>
          </p:cNvPr>
          <p:cNvSpPr txBox="1"/>
          <p:nvPr/>
        </p:nvSpPr>
        <p:spPr>
          <a:xfrm>
            <a:off x="2638519" y="2526143"/>
            <a:ext cx="382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1- Rappels sur le GHz</a:t>
            </a:r>
          </a:p>
        </p:txBody>
      </p:sp>
    </p:spTree>
    <p:extLst>
      <p:ext uri="{BB962C8B-B14F-4D97-AF65-F5344CB8AC3E}">
        <p14:creationId xmlns:p14="http://schemas.microsoft.com/office/powerpoint/2010/main" val="35979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55C48-C667-4528-BB0C-587ED85E6AB6}"/>
              </a:ext>
            </a:extLst>
          </p:cNvPr>
          <p:cNvSpPr txBox="1"/>
          <p:nvPr/>
        </p:nvSpPr>
        <p:spPr>
          <a:xfrm>
            <a:off x="1707082" y="3078939"/>
            <a:ext cx="572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1 - Rappels sur le GHz </a:t>
            </a:r>
          </a:p>
        </p:txBody>
      </p:sp>
    </p:spTree>
    <p:extLst>
      <p:ext uri="{BB962C8B-B14F-4D97-AF65-F5344CB8AC3E}">
        <p14:creationId xmlns:p14="http://schemas.microsoft.com/office/powerpoint/2010/main" val="32311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25A283-8B06-4BE2-B8BF-87DF6BBC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6124"/>
            <a:ext cx="4733024" cy="360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866867F-F498-40EC-B0B4-D45A70FB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81" y="1936124"/>
            <a:ext cx="4518319" cy="36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EB5758-B839-483D-B358-FC430BF32BD7}"/>
              </a:ext>
            </a:extLst>
          </p:cNvPr>
          <p:cNvSpPr txBox="1"/>
          <p:nvPr/>
        </p:nvSpPr>
        <p:spPr>
          <a:xfrm>
            <a:off x="1598645" y="1659125"/>
            <a:ext cx="153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Bruit de phase GHz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570E49-AE97-4573-B8D9-57D30C2CEB2E}"/>
              </a:ext>
            </a:extLst>
          </p:cNvPr>
          <p:cNvSpPr txBox="1"/>
          <p:nvPr/>
        </p:nvSpPr>
        <p:spPr>
          <a:xfrm>
            <a:off x="6078107" y="1659125"/>
            <a:ext cx="1613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Bruit de phase </a:t>
            </a:r>
            <a:r>
              <a:rPr lang="fr-FR" sz="1200" dirty="0" err="1"/>
              <a:t>Mikan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CED585-246C-493D-87B8-51842AC3DA57}"/>
              </a:ext>
            </a:extLst>
          </p:cNvPr>
          <p:cNvSpPr txBox="1"/>
          <p:nvPr/>
        </p:nvSpPr>
        <p:spPr>
          <a:xfrm>
            <a:off x="3552066" y="140579"/>
            <a:ext cx="203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Battement optique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CB4392-4833-4F01-99D0-812072F1705F}"/>
              </a:ext>
            </a:extLst>
          </p:cNvPr>
          <p:cNvSpPr txBox="1"/>
          <p:nvPr/>
        </p:nvSpPr>
        <p:spPr>
          <a:xfrm>
            <a:off x="401053" y="583212"/>
            <a:ext cx="696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a fait battre le GHz avec le NKT CW pour avoir le bruit de phase optique du GHz.</a:t>
            </a:r>
          </a:p>
          <a:p>
            <a:r>
              <a:rPr lang="fr-FR" sz="1400" dirty="0"/>
              <a:t>A partir de 10000Hz, le GHz suit le NKT, ce qui signifie que son bruit est inférieur ou égal à celui du NKT.</a:t>
            </a:r>
          </a:p>
          <a:p>
            <a:r>
              <a:rPr lang="fr-FR" sz="1400" dirty="0"/>
              <a:t>Il faut voir ce que cela donne pour le GHz amplifié avec un ampli à fibre.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47B980-570E-47CE-8028-08A9314C7C18}"/>
              </a:ext>
            </a:extLst>
          </p:cNvPr>
          <p:cNvSpPr txBox="1"/>
          <p:nvPr/>
        </p:nvSpPr>
        <p:spPr>
          <a:xfrm>
            <a:off x="401053" y="5552166"/>
            <a:ext cx="696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Pour le moment, la ligne GHz qui est essentielle pour avancer est en préparation. </a:t>
            </a:r>
          </a:p>
          <a:p>
            <a:r>
              <a:rPr lang="fr-FR" sz="1400" dirty="0"/>
              <a:t>On va donc travailler sur le </a:t>
            </a:r>
            <a:r>
              <a:rPr lang="fr-FR" sz="1400" dirty="0" err="1"/>
              <a:t>front-end</a:t>
            </a:r>
            <a:r>
              <a:rPr lang="fr-FR" sz="1400" dirty="0"/>
              <a:t> externe </a:t>
            </a:r>
            <a:r>
              <a:rPr lang="fr-FR" sz="1400" dirty="0" err="1"/>
              <a:t>Tangor</a:t>
            </a:r>
            <a:r>
              <a:rPr lang="fr-F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0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55C48-C667-4528-BB0C-587ED85E6AB6}"/>
              </a:ext>
            </a:extLst>
          </p:cNvPr>
          <p:cNvSpPr txBox="1"/>
          <p:nvPr/>
        </p:nvSpPr>
        <p:spPr>
          <a:xfrm>
            <a:off x="1071487" y="3078939"/>
            <a:ext cx="700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2 - Présentation des manips</a:t>
            </a:r>
          </a:p>
        </p:txBody>
      </p:sp>
    </p:spTree>
    <p:extLst>
      <p:ext uri="{BB962C8B-B14F-4D97-AF65-F5344CB8AC3E}">
        <p14:creationId xmlns:p14="http://schemas.microsoft.com/office/powerpoint/2010/main" val="56659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FD01A31-70B6-4AAE-A2A2-38A5F02EB367}"/>
              </a:ext>
            </a:extLst>
          </p:cNvPr>
          <p:cNvCxnSpPr>
            <a:cxnSpLocks/>
            <a:stCxn id="41" idx="0"/>
            <a:endCxn id="35" idx="4"/>
          </p:cNvCxnSpPr>
          <p:nvPr/>
        </p:nvCxnSpPr>
        <p:spPr>
          <a:xfrm flipV="1">
            <a:off x="2687118" y="2749440"/>
            <a:ext cx="16436" cy="561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67FE1CE-D547-445C-914C-069C9CF181D5}"/>
              </a:ext>
            </a:extLst>
          </p:cNvPr>
          <p:cNvSpPr txBox="1"/>
          <p:nvPr/>
        </p:nvSpPr>
        <p:spPr>
          <a:xfrm>
            <a:off x="2797688" y="2986631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5EF5B1F-7BCA-4A83-8E35-29AEF43A5BD1}"/>
              </a:ext>
            </a:extLst>
          </p:cNvPr>
          <p:cNvCxnSpPr>
            <a:cxnSpLocks/>
          </p:cNvCxnSpPr>
          <p:nvPr/>
        </p:nvCxnSpPr>
        <p:spPr>
          <a:xfrm>
            <a:off x="1347008" y="2601760"/>
            <a:ext cx="1208466" cy="1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099006-A26B-4D30-9878-57DB4553D15B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2843124" y="2615989"/>
            <a:ext cx="1133431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A91FEB-ED52-42E8-9EDD-6BCE612BA19E}"/>
              </a:ext>
            </a:extLst>
          </p:cNvPr>
          <p:cNvCxnSpPr>
            <a:cxnSpLocks/>
          </p:cNvCxnSpPr>
          <p:nvPr/>
        </p:nvCxnSpPr>
        <p:spPr>
          <a:xfrm flipV="1">
            <a:off x="4849720" y="2347926"/>
            <a:ext cx="396747" cy="245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94F542E-95D9-40FB-A065-471303CC1D25}"/>
              </a:ext>
            </a:extLst>
          </p:cNvPr>
          <p:cNvSpPr txBox="1"/>
          <p:nvPr/>
        </p:nvSpPr>
        <p:spPr>
          <a:xfrm>
            <a:off x="4826154" y="256780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2478F8-59FC-4EAA-92B3-20AA190BBC46}"/>
              </a:ext>
            </a:extLst>
          </p:cNvPr>
          <p:cNvSpPr txBox="1"/>
          <p:nvPr/>
        </p:nvSpPr>
        <p:spPr>
          <a:xfrm>
            <a:off x="5749288" y="2752863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962DC1-36DA-439D-8F20-37F642553310}"/>
              </a:ext>
            </a:extLst>
          </p:cNvPr>
          <p:cNvSpPr txBox="1"/>
          <p:nvPr/>
        </p:nvSpPr>
        <p:spPr>
          <a:xfrm>
            <a:off x="2607049" y="1584071"/>
            <a:ext cx="92204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/>
              <a:t>Osc</a:t>
            </a:r>
            <a:r>
              <a:rPr lang="fr-FR" sz="1400" dirty="0"/>
              <a:t> </a:t>
            </a:r>
            <a:r>
              <a:rPr lang="fr-FR" sz="1400" dirty="0" err="1"/>
              <a:t>sync</a:t>
            </a: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A7B0EE-5429-4429-A058-8D7E3F6977D7}"/>
              </a:ext>
            </a:extLst>
          </p:cNvPr>
          <p:cNvCxnSpPr>
            <a:cxnSpLocks/>
          </p:cNvCxnSpPr>
          <p:nvPr/>
        </p:nvCxnSpPr>
        <p:spPr>
          <a:xfrm flipH="1" flipV="1">
            <a:off x="3083170" y="1953403"/>
            <a:ext cx="6323" cy="64480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74917D1-C10E-429D-A26F-585B8D160A36}"/>
              </a:ext>
            </a:extLst>
          </p:cNvPr>
          <p:cNvSpPr txBox="1"/>
          <p:nvPr/>
        </p:nvSpPr>
        <p:spPr>
          <a:xfrm>
            <a:off x="5140462" y="3347984"/>
            <a:ext cx="93961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PP check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E7F5D7B-0F34-4D5E-B397-901BA84888D1}"/>
              </a:ext>
            </a:extLst>
          </p:cNvPr>
          <p:cNvCxnSpPr/>
          <p:nvPr/>
        </p:nvCxnSpPr>
        <p:spPr>
          <a:xfrm>
            <a:off x="5528123" y="2560299"/>
            <a:ext cx="0" cy="7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974FB6F-ADF9-47D4-B375-689DD42D664C}"/>
              </a:ext>
            </a:extLst>
          </p:cNvPr>
          <p:cNvSpPr/>
          <p:nvPr/>
        </p:nvSpPr>
        <p:spPr>
          <a:xfrm>
            <a:off x="3643678" y="2398891"/>
            <a:ext cx="241754" cy="435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73D23F-6EF1-42E8-A117-B55D4AF3E16D}"/>
              </a:ext>
            </a:extLst>
          </p:cNvPr>
          <p:cNvSpPr txBox="1"/>
          <p:nvPr/>
        </p:nvSpPr>
        <p:spPr>
          <a:xfrm>
            <a:off x="3489904" y="278607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ISO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9CA686E-324A-4797-B5A2-810E36F2CFB0}"/>
              </a:ext>
            </a:extLst>
          </p:cNvPr>
          <p:cNvSpPr/>
          <p:nvPr/>
        </p:nvSpPr>
        <p:spPr>
          <a:xfrm>
            <a:off x="6783387" y="2316943"/>
            <a:ext cx="241754" cy="435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240B89B-6599-4AB5-AB89-F3D239B45EAE}"/>
              </a:ext>
            </a:extLst>
          </p:cNvPr>
          <p:cNvCxnSpPr>
            <a:cxnSpLocks/>
          </p:cNvCxnSpPr>
          <p:nvPr/>
        </p:nvCxnSpPr>
        <p:spPr>
          <a:xfrm>
            <a:off x="5096133" y="2048709"/>
            <a:ext cx="0" cy="34060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FCE490E-ECD3-413E-B076-2F9B44F40051}"/>
              </a:ext>
            </a:extLst>
          </p:cNvPr>
          <p:cNvSpPr txBox="1"/>
          <p:nvPr/>
        </p:nvSpPr>
        <p:spPr>
          <a:xfrm>
            <a:off x="4826154" y="1578796"/>
            <a:ext cx="58607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B38E171-B299-4A89-B96B-273D127372BD}"/>
              </a:ext>
            </a:extLst>
          </p:cNvPr>
          <p:cNvSpPr/>
          <p:nvPr/>
        </p:nvSpPr>
        <p:spPr>
          <a:xfrm>
            <a:off x="172681" y="2261736"/>
            <a:ext cx="1174327" cy="650631"/>
          </a:xfrm>
          <a:prstGeom prst="roundRect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Osci</a:t>
            </a:r>
            <a:r>
              <a:rPr lang="fr-FR" dirty="0"/>
              <a:t> 40MHz</a:t>
            </a: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74431BBC-BDEA-41F5-AC81-632B993003D9}"/>
              </a:ext>
            </a:extLst>
          </p:cNvPr>
          <p:cNvSpPr/>
          <p:nvPr/>
        </p:nvSpPr>
        <p:spPr>
          <a:xfrm rot="5400000">
            <a:off x="7526340" y="2257124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1C1B3C-4671-477A-9FC9-201FE1DF49BA}"/>
              </a:ext>
            </a:extLst>
          </p:cNvPr>
          <p:cNvCxnSpPr/>
          <p:nvPr/>
        </p:nvCxnSpPr>
        <p:spPr>
          <a:xfrm flipV="1">
            <a:off x="7996312" y="2494516"/>
            <a:ext cx="518747" cy="87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B707C9B-2ECD-42B5-B2FE-A7A2BD67328C}"/>
              </a:ext>
            </a:extLst>
          </p:cNvPr>
          <p:cNvCxnSpPr/>
          <p:nvPr/>
        </p:nvCxnSpPr>
        <p:spPr>
          <a:xfrm flipV="1">
            <a:off x="7045576" y="2525914"/>
            <a:ext cx="518747" cy="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00E059B-A2E1-4203-B67A-C84657066518}"/>
              </a:ext>
            </a:extLst>
          </p:cNvPr>
          <p:cNvSpPr txBox="1"/>
          <p:nvPr/>
        </p:nvSpPr>
        <p:spPr>
          <a:xfrm>
            <a:off x="7551087" y="2625416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A054C3D-5CF6-4AD2-822B-6D10DADAA991}"/>
              </a:ext>
            </a:extLst>
          </p:cNvPr>
          <p:cNvSpPr txBox="1"/>
          <p:nvPr/>
        </p:nvSpPr>
        <p:spPr>
          <a:xfrm>
            <a:off x="6277479" y="3326000"/>
            <a:ext cx="11856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ASE&amp;Pulse</a:t>
            </a:r>
            <a:r>
              <a:rPr lang="fr-FR" sz="1400" dirty="0"/>
              <a:t> </a:t>
            </a:r>
          </a:p>
          <a:p>
            <a:r>
              <a:rPr lang="fr-FR" sz="1400" dirty="0"/>
              <a:t>check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D82044C-DF75-44CE-AC7B-A5F3A734064C}"/>
              </a:ext>
            </a:extLst>
          </p:cNvPr>
          <p:cNvCxnSpPr/>
          <p:nvPr/>
        </p:nvCxnSpPr>
        <p:spPr>
          <a:xfrm>
            <a:off x="6665140" y="2538315"/>
            <a:ext cx="0" cy="7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B64E05F-D5A8-4665-B909-AF90C4EBE399}"/>
              </a:ext>
            </a:extLst>
          </p:cNvPr>
          <p:cNvSpPr txBox="1"/>
          <p:nvPr/>
        </p:nvSpPr>
        <p:spPr>
          <a:xfrm>
            <a:off x="7545562" y="3305889"/>
            <a:ext cx="11856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ASE&amp;Pulse</a:t>
            </a:r>
            <a:r>
              <a:rPr lang="fr-FR" sz="1400" dirty="0"/>
              <a:t> </a:t>
            </a:r>
          </a:p>
          <a:p>
            <a:r>
              <a:rPr lang="fr-FR" sz="1400" dirty="0"/>
              <a:t>check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8B22585-6E05-4BFD-BFF3-418AB1ADABF4}"/>
              </a:ext>
            </a:extLst>
          </p:cNvPr>
          <p:cNvCxnSpPr/>
          <p:nvPr/>
        </p:nvCxnSpPr>
        <p:spPr>
          <a:xfrm>
            <a:off x="8328850" y="2508641"/>
            <a:ext cx="0" cy="7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B314241C-6EF2-4B20-9303-FD2005DD27E6}"/>
              </a:ext>
            </a:extLst>
          </p:cNvPr>
          <p:cNvSpPr txBox="1"/>
          <p:nvPr/>
        </p:nvSpPr>
        <p:spPr>
          <a:xfrm>
            <a:off x="3904825" y="237977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23C4D4-32E0-4CCA-8060-A2D75EF1489B}"/>
              </a:ext>
            </a:extLst>
          </p:cNvPr>
          <p:cNvSpPr txBox="1"/>
          <p:nvPr/>
        </p:nvSpPr>
        <p:spPr>
          <a:xfrm>
            <a:off x="5825378" y="23691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D78A20D-D39B-4656-AFC4-D14A4DCE7A9D}"/>
              </a:ext>
            </a:extLst>
          </p:cNvPr>
          <p:cNvSpPr txBox="1"/>
          <p:nvPr/>
        </p:nvSpPr>
        <p:spPr>
          <a:xfrm>
            <a:off x="7523048" y="23058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8B5005B-7CF9-4228-BDA2-21D605374965}"/>
              </a:ext>
            </a:extLst>
          </p:cNvPr>
          <p:cNvSpPr txBox="1"/>
          <p:nvPr/>
        </p:nvSpPr>
        <p:spPr>
          <a:xfrm>
            <a:off x="3924927" y="2742013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C9E4F28-A6F3-496B-820F-E1FA7DC20644}"/>
              </a:ext>
            </a:extLst>
          </p:cNvPr>
          <p:cNvSpPr/>
          <p:nvPr/>
        </p:nvSpPr>
        <p:spPr>
          <a:xfrm>
            <a:off x="2563984" y="2482538"/>
            <a:ext cx="279140" cy="266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58DFE4-1CAD-4F97-ABD4-848332FD473D}"/>
              </a:ext>
            </a:extLst>
          </p:cNvPr>
          <p:cNvSpPr/>
          <p:nvPr/>
        </p:nvSpPr>
        <p:spPr>
          <a:xfrm>
            <a:off x="2662288" y="3324896"/>
            <a:ext cx="60121" cy="40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33D49D4-68FC-4CCC-8685-ABCB6338AA8E}"/>
              </a:ext>
            </a:extLst>
          </p:cNvPr>
          <p:cNvSpPr txBox="1"/>
          <p:nvPr/>
        </p:nvSpPr>
        <p:spPr>
          <a:xfrm>
            <a:off x="2317598" y="37408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CFBG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6832B99-D351-4567-9D88-7C419FB372DF}"/>
              </a:ext>
            </a:extLst>
          </p:cNvPr>
          <p:cNvSpPr txBox="1"/>
          <p:nvPr/>
        </p:nvSpPr>
        <p:spPr>
          <a:xfrm>
            <a:off x="2512216" y="27960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FAFA0718-9114-4B56-922C-9C9C32A44E4E}"/>
              </a:ext>
            </a:extLst>
          </p:cNvPr>
          <p:cNvSpPr/>
          <p:nvPr/>
        </p:nvSpPr>
        <p:spPr>
          <a:xfrm rot="5400000">
            <a:off x="3916590" y="2356036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E28FEFE6-EEFF-45DF-B857-973608CA282F}"/>
              </a:ext>
            </a:extLst>
          </p:cNvPr>
          <p:cNvSpPr/>
          <p:nvPr/>
        </p:nvSpPr>
        <p:spPr>
          <a:xfrm rot="5400000">
            <a:off x="5806634" y="2325249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79EF0183-C595-446D-9E56-218B29F7E9A6}"/>
              </a:ext>
            </a:extLst>
          </p:cNvPr>
          <p:cNvSpPr/>
          <p:nvPr/>
        </p:nvSpPr>
        <p:spPr>
          <a:xfrm rot="10800000">
            <a:off x="2411744" y="2836071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A7C94D4-E6F1-4230-B614-DD6E784087F0}"/>
              </a:ext>
            </a:extLst>
          </p:cNvPr>
          <p:cNvSpPr txBox="1"/>
          <p:nvPr/>
        </p:nvSpPr>
        <p:spPr>
          <a:xfrm>
            <a:off x="5788454" y="23854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4B62ED5-8903-43B6-B995-6B78677C5CBC}"/>
              </a:ext>
            </a:extLst>
          </p:cNvPr>
          <p:cNvSpPr txBox="1"/>
          <p:nvPr/>
        </p:nvSpPr>
        <p:spPr>
          <a:xfrm>
            <a:off x="3910008" y="24170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D86CD05-CF7A-47F1-B43B-151BA310F456}"/>
              </a:ext>
            </a:extLst>
          </p:cNvPr>
          <p:cNvSpPr txBox="1"/>
          <p:nvPr/>
        </p:nvSpPr>
        <p:spPr>
          <a:xfrm>
            <a:off x="2471454" y="28100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#1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4E0DB1F-E664-44C1-8DD7-CE7F8FC062C4}"/>
              </a:ext>
            </a:extLst>
          </p:cNvPr>
          <p:cNvCxnSpPr>
            <a:cxnSpLocks/>
          </p:cNvCxnSpPr>
          <p:nvPr/>
        </p:nvCxnSpPr>
        <p:spPr>
          <a:xfrm>
            <a:off x="4424250" y="2590583"/>
            <a:ext cx="42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5A3D1D1-4D40-4687-B52E-ECAB0ECC0DF4}"/>
              </a:ext>
            </a:extLst>
          </p:cNvPr>
          <p:cNvCxnSpPr>
            <a:cxnSpLocks/>
          </p:cNvCxnSpPr>
          <p:nvPr/>
        </p:nvCxnSpPr>
        <p:spPr>
          <a:xfrm flipV="1">
            <a:off x="5307319" y="2553848"/>
            <a:ext cx="530379" cy="6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64073E5-B35A-4C1D-B34C-28589E10E18F}"/>
              </a:ext>
            </a:extLst>
          </p:cNvPr>
          <p:cNvCxnSpPr>
            <a:cxnSpLocks/>
          </p:cNvCxnSpPr>
          <p:nvPr/>
        </p:nvCxnSpPr>
        <p:spPr>
          <a:xfrm flipV="1">
            <a:off x="6283754" y="2547397"/>
            <a:ext cx="530379" cy="6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07DEAE5-F5FF-4D40-81E8-3EEBCCDF9EBE}"/>
              </a:ext>
            </a:extLst>
          </p:cNvPr>
          <p:cNvSpPr txBox="1"/>
          <p:nvPr/>
        </p:nvSpPr>
        <p:spPr>
          <a:xfrm>
            <a:off x="6643409" y="270922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5C4F1D-7EC5-47C1-80A2-87A0C4ADA03D}"/>
              </a:ext>
            </a:extLst>
          </p:cNvPr>
          <p:cNvSpPr/>
          <p:nvPr/>
        </p:nvSpPr>
        <p:spPr>
          <a:xfrm>
            <a:off x="3391910" y="3321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/>
              <a:t>Schéma du </a:t>
            </a:r>
            <a:r>
              <a:rPr lang="fr-FR" u="sng" dirty="0" err="1"/>
              <a:t>front-end</a:t>
            </a:r>
            <a:endParaRPr lang="fr-FR" u="sng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5A49D8-EFC0-4100-BD9E-E1E363233293}"/>
              </a:ext>
            </a:extLst>
          </p:cNvPr>
          <p:cNvSpPr txBox="1"/>
          <p:nvPr/>
        </p:nvSpPr>
        <p:spPr>
          <a:xfrm>
            <a:off x="1566956" y="4483375"/>
            <a:ext cx="696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Les mesures suivantes ont été prises après YDFA 4 (fibre </a:t>
            </a:r>
            <a:r>
              <a:rPr lang="fr-FR" sz="1400" dirty="0" err="1"/>
              <a:t>ino</a:t>
            </a:r>
            <a:r>
              <a:rPr lang="fr-FR" sz="1400" dirty="0"/>
              <a:t>) en espace libre sur une photodiode et un puissance-mètre.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3347DC5-4899-47E6-9441-8338EA0263E2}"/>
              </a:ext>
            </a:extLst>
          </p:cNvPr>
          <p:cNvSpPr/>
          <p:nvPr/>
        </p:nvSpPr>
        <p:spPr>
          <a:xfrm>
            <a:off x="8515059" y="2305884"/>
            <a:ext cx="4022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4909E87-BEDA-4ECE-93D0-394BDCFA6BE8}"/>
              </a:ext>
            </a:extLst>
          </p:cNvPr>
          <p:cNvCxnSpPr>
            <a:cxnSpLocks/>
            <a:endCxn id="58" idx="4"/>
          </p:cNvCxnSpPr>
          <p:nvPr/>
        </p:nvCxnSpPr>
        <p:spPr>
          <a:xfrm flipH="1" flipV="1">
            <a:off x="8383838" y="1550173"/>
            <a:ext cx="13356" cy="9445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AB1CB54C-32EA-4886-926E-BEA5F6D1CD9C}"/>
              </a:ext>
            </a:extLst>
          </p:cNvPr>
          <p:cNvSpPr/>
          <p:nvPr/>
        </p:nvSpPr>
        <p:spPr>
          <a:xfrm>
            <a:off x="8087423" y="1148880"/>
            <a:ext cx="592829" cy="401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CEAC67C-D0BD-44E6-8F88-FD6ED779342D}"/>
              </a:ext>
            </a:extLst>
          </p:cNvPr>
          <p:cNvSpPr txBox="1"/>
          <p:nvPr/>
        </p:nvSpPr>
        <p:spPr>
          <a:xfrm>
            <a:off x="6300617" y="117362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Puissance-mètre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CB608E2-CAA6-4CF3-A73D-51CA91A8F5C4}"/>
              </a:ext>
            </a:extLst>
          </p:cNvPr>
          <p:cNvSpPr txBox="1"/>
          <p:nvPr/>
        </p:nvSpPr>
        <p:spPr>
          <a:xfrm>
            <a:off x="7883806" y="200689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Photodiode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49C21C8-2B53-4719-A4F9-40AF0905175E}"/>
              </a:ext>
            </a:extLst>
          </p:cNvPr>
          <p:cNvCxnSpPr>
            <a:cxnSpLocks/>
          </p:cNvCxnSpPr>
          <p:nvPr/>
        </p:nvCxnSpPr>
        <p:spPr>
          <a:xfrm flipV="1">
            <a:off x="8340789" y="2403822"/>
            <a:ext cx="128259" cy="150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3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B04FAF-7C8E-4547-84FF-C70842195DE2}"/>
              </a:ext>
            </a:extLst>
          </p:cNvPr>
          <p:cNvGrpSpPr/>
          <p:nvPr/>
        </p:nvGrpSpPr>
        <p:grpSpPr>
          <a:xfrm>
            <a:off x="1320800" y="990600"/>
            <a:ext cx="6502400" cy="4876800"/>
            <a:chOff x="1668379" y="990600"/>
            <a:chExt cx="6502400" cy="48768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ED5DF44-4DA1-424E-9F30-F84E5420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9579" y="990600"/>
              <a:ext cx="3251200" cy="24384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578CF61-CC43-4B38-80E1-89D4AF9B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9579" y="3429000"/>
              <a:ext cx="3251200" cy="24384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823DEE-8B4D-467B-9762-AFBA580F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8379" y="990600"/>
              <a:ext cx="3251200" cy="24384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02F87B8-75C5-4861-B545-E6A47FF2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8379" y="3429000"/>
              <a:ext cx="3251200" cy="2438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0AF3E82-F495-48DF-8722-5C8F76BD5BB2}"/>
                  </a:ext>
                </a:extLst>
              </p:cNvPr>
              <p:cNvSpPr txBox="1"/>
              <p:nvPr/>
            </p:nvSpPr>
            <p:spPr>
              <a:xfrm>
                <a:off x="1748612" y="514636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0AF3E82-F495-48DF-8722-5C8F76BD5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12" y="514636"/>
                <a:ext cx="2395577" cy="475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8550A39-154E-41D4-BC95-92FA0F57EC2C}"/>
                  </a:ext>
                </a:extLst>
              </p:cNvPr>
              <p:cNvSpPr txBox="1"/>
              <p:nvPr/>
            </p:nvSpPr>
            <p:spPr>
              <a:xfrm>
                <a:off x="4999811" y="514636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8550A39-154E-41D4-BC95-92FA0F57E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11" y="514636"/>
                <a:ext cx="2395577" cy="475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B521E2-13A9-461A-80F5-89951FBECE70}"/>
                  </a:ext>
                </a:extLst>
              </p:cNvPr>
              <p:cNvSpPr txBox="1"/>
              <p:nvPr/>
            </p:nvSpPr>
            <p:spPr>
              <a:xfrm>
                <a:off x="4999810" y="5867400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B521E2-13A9-461A-80F5-89951FBE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10" y="5867400"/>
                <a:ext cx="2395577" cy="475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6DDF260-4806-4E6E-9781-BF13EF3191C8}"/>
                  </a:ext>
                </a:extLst>
              </p:cNvPr>
              <p:cNvSpPr txBox="1"/>
              <p:nvPr/>
            </p:nvSpPr>
            <p:spPr>
              <a:xfrm>
                <a:off x="1748612" y="5867400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6DDF260-4806-4E6E-9781-BF13EF319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12" y="5867400"/>
                <a:ext cx="2395577" cy="475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ED2DE30B-5CBD-4E4C-949F-8E6C3EFC9C50}"/>
              </a:ext>
            </a:extLst>
          </p:cNvPr>
          <p:cNvSpPr txBox="1"/>
          <p:nvPr/>
        </p:nvSpPr>
        <p:spPr>
          <a:xfrm>
            <a:off x="3270070" y="84431"/>
            <a:ext cx="260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Visuel sur l’oscilloscope</a:t>
            </a:r>
          </a:p>
        </p:txBody>
      </p:sp>
    </p:spTree>
    <p:extLst>
      <p:ext uri="{BB962C8B-B14F-4D97-AF65-F5344CB8AC3E}">
        <p14:creationId xmlns:p14="http://schemas.microsoft.com/office/powerpoint/2010/main" val="297815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55C48-C667-4528-BB0C-587ED85E6AB6}"/>
              </a:ext>
            </a:extLst>
          </p:cNvPr>
          <p:cNvSpPr txBox="1"/>
          <p:nvPr/>
        </p:nvSpPr>
        <p:spPr>
          <a:xfrm>
            <a:off x="1892229" y="3075057"/>
            <a:ext cx="535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3 - Résultats obtenus </a:t>
            </a:r>
          </a:p>
        </p:txBody>
      </p:sp>
    </p:spTree>
    <p:extLst>
      <p:ext uri="{BB962C8B-B14F-4D97-AF65-F5344CB8AC3E}">
        <p14:creationId xmlns:p14="http://schemas.microsoft.com/office/powerpoint/2010/main" val="147873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xte de remplacement généré par une machine :&#10;Pu issance VS Courant &#10;1400 &#10;1200 &#10;1000 &#10;8 &#10;200 &#10;4 &#10;6 &#10;100 kHz &#10;2000 kHz &#10;2 &#10;200 kHz &#10;4000 kHz &#10;3 &#10;Courant (A) &#10;400 kHz &#10;8000 kHz &#10;800 kHz &#10;10000 kHz &#10;1000 kHz &#10;20000 kHz ">
            <a:extLst>
              <a:ext uri="{FF2B5EF4-FFF2-40B4-BE49-F238E27FC236}">
                <a16:creationId xmlns:a16="http://schemas.microsoft.com/office/drawing/2014/main" id="{F4A66635-FBB9-48A2-B2EA-5F370EB7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927"/>
            <a:ext cx="4572000" cy="42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te de remplacement généré par une machine :&#10;Puissance VS Fréquence TTL &#10;1400 &#10;1200 &#10;1000 &#10;E 800 &#10;200 &#10;5000 &#10;IA &#10;10000 &#10;15000 &#10;20000 &#10;25000 &#10;Fréquence (kHz) ">
            <a:extLst>
              <a:ext uri="{FF2B5EF4-FFF2-40B4-BE49-F238E27FC236}">
                <a16:creationId xmlns:a16="http://schemas.microsoft.com/office/drawing/2014/main" id="{9DCA5FC0-6842-4489-8B32-4945BD5C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1927"/>
            <a:ext cx="4572000" cy="42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B67423-A362-41F5-9DA9-116163D9D1D0}"/>
              </a:ext>
            </a:extLst>
          </p:cNvPr>
          <p:cNvSpPr txBox="1"/>
          <p:nvPr/>
        </p:nvSpPr>
        <p:spPr>
          <a:xfrm>
            <a:off x="2475605" y="0"/>
            <a:ext cx="419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Fonctionnement nominal pour 1 pulse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733785-60FA-45A1-8E9B-C0E14E6A4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243" y="412785"/>
            <a:ext cx="2195513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4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468</Words>
  <Application>Microsoft Office PowerPoint</Application>
  <PresentationFormat>Affichage à l'écran (4:3)</PresentationFormat>
  <Paragraphs>79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53</cp:revision>
  <dcterms:created xsi:type="dcterms:W3CDTF">2021-04-12T08:57:14Z</dcterms:created>
  <dcterms:modified xsi:type="dcterms:W3CDTF">2021-10-21T08:27:11Z</dcterms:modified>
</cp:coreProperties>
</file>