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67" r:id="rId4"/>
    <p:sldId id="280" r:id="rId5"/>
    <p:sldId id="284" r:id="rId6"/>
    <p:sldId id="268" r:id="rId7"/>
    <p:sldId id="290" r:id="rId8"/>
    <p:sldId id="260" r:id="rId9"/>
    <p:sldId id="276" r:id="rId10"/>
    <p:sldId id="259" r:id="rId11"/>
    <p:sldId id="275" r:id="rId12"/>
    <p:sldId id="270" r:id="rId13"/>
    <p:sldId id="286" r:id="rId14"/>
    <p:sldId id="285" r:id="rId15"/>
    <p:sldId id="288" r:id="rId16"/>
    <p:sldId id="287" r:id="rId17"/>
    <p:sldId id="289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08/07/2020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08/07/2020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08/07/2020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08/07/2020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08/07/2020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08/07/2020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296" y="1152039"/>
            <a:ext cx="6237405" cy="9750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Caractérisation de l’oscillateur GHz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12" y="5859284"/>
            <a:ext cx="7927975" cy="650573"/>
          </a:xfrm>
        </p:spPr>
        <p:txBody>
          <a:bodyPr/>
          <a:lstStyle/>
          <a:p>
            <a:r>
              <a:rPr lang="fr-FR" dirty="0"/>
              <a:t>BLANC Frédéric</a:t>
            </a:r>
          </a:p>
          <a:p>
            <a:r>
              <a:rPr lang="fr-FR" dirty="0"/>
              <a:t>22/06/2020</a:t>
            </a:r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</a:t>
            </a:r>
          </a:p>
        </p:txBody>
      </p:sp>
      <p:pic>
        <p:nvPicPr>
          <p:cNvPr id="4" name="Image 3" descr="Une image contenant fenêtre, bâtiment, assis, garé&#10;&#10;Description générée automatiquement">
            <a:extLst>
              <a:ext uri="{FF2B5EF4-FFF2-40B4-BE49-F238E27FC236}">
                <a16:creationId xmlns:a16="http://schemas.microsoft.com/office/drawing/2014/main" id="{7D1D7A87-530C-4D80-BE64-C1E7DBBA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611"/>
            <a:ext cx="4572001" cy="2782389"/>
          </a:xfrm>
          <a:prstGeom prst="rect">
            <a:avLst/>
          </a:prstGeom>
        </p:spPr>
      </p:pic>
      <p:pic>
        <p:nvPicPr>
          <p:cNvPr id="13" name="Image 12" descr="Une image contenant extérieur, fenêtre, assis, bâtiment&#10;&#10;Description générée automatiquement">
            <a:extLst>
              <a:ext uri="{FF2B5EF4-FFF2-40B4-BE49-F238E27FC236}">
                <a16:creationId xmlns:a16="http://schemas.microsoft.com/office/drawing/2014/main" id="{E991CE4E-8CFA-403B-8C6C-A0942EBA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6612"/>
            <a:ext cx="4571999" cy="2782388"/>
          </a:xfrm>
          <a:prstGeom prst="rect">
            <a:avLst/>
          </a:prstGeom>
        </p:spPr>
      </p:pic>
      <p:pic>
        <p:nvPicPr>
          <p:cNvPr id="15" name="Image 14" descr="Une image contenant extérieur, fenêtre, bâtiment, assis&#10;&#10;Description générée automatiquement">
            <a:extLst>
              <a:ext uri="{FF2B5EF4-FFF2-40B4-BE49-F238E27FC236}">
                <a16:creationId xmlns:a16="http://schemas.microsoft.com/office/drawing/2014/main" id="{B77883BF-6A76-4B7F-A16A-4FB6D87D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3429000"/>
            <a:ext cx="4571999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</a:t>
            </a:r>
          </a:p>
        </p:txBody>
      </p:sp>
      <p:pic>
        <p:nvPicPr>
          <p:cNvPr id="6" name="Image 5" descr="Une image contenant fenêtre, assis, table, chien&#10;&#10;Description générée automatiquement">
            <a:extLst>
              <a:ext uri="{FF2B5EF4-FFF2-40B4-BE49-F238E27FC236}">
                <a16:creationId xmlns:a16="http://schemas.microsoft.com/office/drawing/2014/main" id="{CF13056D-DF9A-43FA-A20D-DBB928F5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5" y="964336"/>
            <a:ext cx="7987289" cy="492932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2E3529-578C-4AC2-879B-F9CE107FC489}"/>
              </a:ext>
            </a:extLst>
          </p:cNvPr>
          <p:cNvCxnSpPr>
            <a:cxnSpLocks/>
          </p:cNvCxnSpPr>
          <p:nvPr/>
        </p:nvCxnSpPr>
        <p:spPr>
          <a:xfrm>
            <a:off x="3187817" y="1526796"/>
            <a:ext cx="0" cy="19490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E616C2-436B-4EF0-8A1A-D1119867AC96}"/>
              </a:ext>
            </a:extLst>
          </p:cNvPr>
          <p:cNvCxnSpPr>
            <a:cxnSpLocks/>
          </p:cNvCxnSpPr>
          <p:nvPr/>
        </p:nvCxnSpPr>
        <p:spPr>
          <a:xfrm>
            <a:off x="1006679" y="3322040"/>
            <a:ext cx="218113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F66872C-B127-4C5C-9C62-B235850D257A}"/>
              </a:ext>
            </a:extLst>
          </p:cNvPr>
          <p:cNvCxnSpPr>
            <a:cxnSpLocks/>
          </p:cNvCxnSpPr>
          <p:nvPr/>
        </p:nvCxnSpPr>
        <p:spPr>
          <a:xfrm>
            <a:off x="1006679" y="3475838"/>
            <a:ext cx="218113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8F31825-E21E-436C-A9D8-6C56AB07030F}"/>
              </a:ext>
            </a:extLst>
          </p:cNvPr>
          <p:cNvSpPr txBox="1"/>
          <p:nvPr/>
        </p:nvSpPr>
        <p:spPr>
          <a:xfrm>
            <a:off x="6058947" y="999325"/>
            <a:ext cx="18225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Et Pf=10,5mW</a:t>
            </a:r>
          </a:p>
        </p:txBody>
      </p:sp>
    </p:spTree>
    <p:extLst>
      <p:ext uri="{BB962C8B-B14F-4D97-AF65-F5344CB8AC3E}">
        <p14:creationId xmlns:p14="http://schemas.microsoft.com/office/powerpoint/2010/main" val="294782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</a:t>
            </a:r>
          </a:p>
        </p:txBody>
      </p:sp>
      <p:pic>
        <p:nvPicPr>
          <p:cNvPr id="3" name="Image 2" descr="Une image contenant fenêtre, assis, intérieur, regardant&#10;&#10;Description générée automatiquement">
            <a:extLst>
              <a:ext uri="{FF2B5EF4-FFF2-40B4-BE49-F238E27FC236}">
                <a16:creationId xmlns:a16="http://schemas.microsoft.com/office/drawing/2014/main" id="{E068E14D-3238-4717-A1A9-E1D216F7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406"/>
            <a:ext cx="4572000" cy="2821594"/>
          </a:xfrm>
          <a:prstGeom prst="rect">
            <a:avLst/>
          </a:prstGeom>
        </p:spPr>
      </p:pic>
      <p:pic>
        <p:nvPicPr>
          <p:cNvPr id="6" name="Image 5" descr="Une image contenant fenêtre, assis, table, chien&#10;&#10;Description générée automatiquement">
            <a:extLst>
              <a:ext uri="{FF2B5EF4-FFF2-40B4-BE49-F238E27FC236}">
                <a16:creationId xmlns:a16="http://schemas.microsoft.com/office/drawing/2014/main" id="{CF13056D-DF9A-43FA-A20D-DBB928F5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7406"/>
            <a:ext cx="4572000" cy="2821594"/>
          </a:xfrm>
          <a:prstGeom prst="rect">
            <a:avLst/>
          </a:prstGeom>
        </p:spPr>
      </p:pic>
      <p:pic>
        <p:nvPicPr>
          <p:cNvPr id="8" name="Image 7" descr="Une image contenant fenêtre, assis, chien, table&#10;&#10;Description générée automatiquement">
            <a:extLst>
              <a:ext uri="{FF2B5EF4-FFF2-40B4-BE49-F238E27FC236}">
                <a16:creationId xmlns:a16="http://schemas.microsoft.com/office/drawing/2014/main" id="{C04FAA45-2F3A-4D62-A7A5-5057EEA2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429000"/>
            <a:ext cx="4572000" cy="28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A60076-663B-4A4B-B7B9-84182544CBFD}"/>
              </a:ext>
            </a:extLst>
          </p:cNvPr>
          <p:cNvSpPr txBox="1"/>
          <p:nvPr/>
        </p:nvSpPr>
        <p:spPr>
          <a:xfrm>
            <a:off x="1262541" y="281"/>
            <a:ext cx="661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 et avec un boîtier d’atténuation</a:t>
            </a:r>
          </a:p>
        </p:txBody>
      </p:sp>
      <p:pic>
        <p:nvPicPr>
          <p:cNvPr id="4" name="Image 3" descr="Une image contenant fenêtre, bâtiment, assis, camion&#10;&#10;Description générée automatiquement">
            <a:extLst>
              <a:ext uri="{FF2B5EF4-FFF2-40B4-BE49-F238E27FC236}">
                <a16:creationId xmlns:a16="http://schemas.microsoft.com/office/drawing/2014/main" id="{DF29B0D5-323D-499E-99A6-1E8A5B65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0" y="923611"/>
            <a:ext cx="7881459" cy="51685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4BC9DA-B361-4A0C-9C3E-AFC65D60EBE6}"/>
              </a:ext>
            </a:extLst>
          </p:cNvPr>
          <p:cNvSpPr txBox="1"/>
          <p:nvPr/>
        </p:nvSpPr>
        <p:spPr>
          <a:xfrm>
            <a:off x="5509472" y="930206"/>
            <a:ext cx="230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@750 mA Et Pf=10,5mW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8182FC7-8A9B-43CD-8D2D-D14ACDB408B7}"/>
              </a:ext>
            </a:extLst>
          </p:cNvPr>
          <p:cNvSpPr/>
          <p:nvPr/>
        </p:nvSpPr>
        <p:spPr>
          <a:xfrm>
            <a:off x="4710418" y="4504889"/>
            <a:ext cx="1182848" cy="120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618757-D78A-47E4-96A2-846355130E00}"/>
              </a:ext>
            </a:extLst>
          </p:cNvPr>
          <p:cNvSpPr txBox="1"/>
          <p:nvPr/>
        </p:nvSpPr>
        <p:spPr>
          <a:xfrm>
            <a:off x="4414706" y="4125613"/>
            <a:ext cx="17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AM-PM réduite</a:t>
            </a:r>
          </a:p>
        </p:txBody>
      </p:sp>
    </p:spTree>
    <p:extLst>
      <p:ext uri="{BB962C8B-B14F-4D97-AF65-F5344CB8AC3E}">
        <p14:creationId xmlns:p14="http://schemas.microsoft.com/office/powerpoint/2010/main" val="40227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B6B06B4C-6BB5-4B09-B1F9-E1DC4224EA43}"/>
              </a:ext>
            </a:extLst>
          </p:cNvPr>
          <p:cNvSpPr txBox="1"/>
          <p:nvPr/>
        </p:nvSpPr>
        <p:spPr>
          <a:xfrm>
            <a:off x="1262541" y="281"/>
            <a:ext cx="661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 et avec un boîtier d’atténuation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33B16C8-5106-4606-B583-F95AF0E8B487}"/>
              </a:ext>
            </a:extLst>
          </p:cNvPr>
          <p:cNvGrpSpPr/>
          <p:nvPr/>
        </p:nvGrpSpPr>
        <p:grpSpPr>
          <a:xfrm>
            <a:off x="0" y="923611"/>
            <a:ext cx="9143999" cy="5502356"/>
            <a:chOff x="0" y="923611"/>
            <a:chExt cx="9143999" cy="5010778"/>
          </a:xfrm>
        </p:grpSpPr>
        <p:pic>
          <p:nvPicPr>
            <p:cNvPr id="35" name="Image 34" descr="Une image contenant fenêtre, assis, bâtiment, vert&#10;&#10;Description générée automatiquement">
              <a:extLst>
                <a:ext uri="{FF2B5EF4-FFF2-40B4-BE49-F238E27FC236}">
                  <a16:creationId xmlns:a16="http://schemas.microsoft.com/office/drawing/2014/main" id="{4ABAA302-DFB0-4183-B48D-8A814DAE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23611"/>
              <a:ext cx="4572001" cy="2505390"/>
            </a:xfrm>
            <a:prstGeom prst="rect">
              <a:avLst/>
            </a:prstGeom>
          </p:spPr>
        </p:pic>
        <p:pic>
          <p:nvPicPr>
            <p:cNvPr id="37" name="Image 36" descr="Une image contenant fenêtre, bâtiment, assis, camion&#10;&#10;Description générée automatiquement">
              <a:extLst>
                <a:ext uri="{FF2B5EF4-FFF2-40B4-BE49-F238E27FC236}">
                  <a16:creationId xmlns:a16="http://schemas.microsoft.com/office/drawing/2014/main" id="{DBB24530-FE33-4160-88AB-B4939C338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923611"/>
              <a:ext cx="4571999" cy="2505388"/>
            </a:xfrm>
            <a:prstGeom prst="rect">
              <a:avLst/>
            </a:prstGeom>
          </p:spPr>
        </p:pic>
        <p:pic>
          <p:nvPicPr>
            <p:cNvPr id="39" name="Image 38" descr="Une image contenant fenêtre, bâtiment, assis, vert&#10;&#10;Description générée automatiquement">
              <a:extLst>
                <a:ext uri="{FF2B5EF4-FFF2-40B4-BE49-F238E27FC236}">
                  <a16:creationId xmlns:a16="http://schemas.microsoft.com/office/drawing/2014/main" id="{9977E47E-2BA0-45EB-85A5-04738590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3429001"/>
              <a:ext cx="4572001" cy="2505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43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9CDCD1B-1760-43B2-9DDF-013BA08596E1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 et avec un boîtier d’atténuation</a:t>
            </a:r>
          </a:p>
        </p:txBody>
      </p:sp>
      <p:pic>
        <p:nvPicPr>
          <p:cNvPr id="4" name="Image 3" descr="Une image contenant fenêtre, assis, table, bâtiment&#10;&#10;Description générée automatiquement">
            <a:extLst>
              <a:ext uri="{FF2B5EF4-FFF2-40B4-BE49-F238E27FC236}">
                <a16:creationId xmlns:a16="http://schemas.microsoft.com/office/drawing/2014/main" id="{FADD0314-21F8-44C0-BAD6-B42BE2A6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" y="646612"/>
            <a:ext cx="8120576" cy="57490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149D4F-2250-413B-86A7-E7E0A7A1E269}"/>
              </a:ext>
            </a:extLst>
          </p:cNvPr>
          <p:cNvSpPr txBox="1"/>
          <p:nvPr/>
        </p:nvSpPr>
        <p:spPr>
          <a:xfrm>
            <a:off x="5781066" y="674352"/>
            <a:ext cx="2694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@750 mA Et Pf=10,5mW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86F8675-32F2-459A-9F53-CD3B9FFE0798}"/>
              </a:ext>
            </a:extLst>
          </p:cNvPr>
          <p:cNvCxnSpPr>
            <a:cxnSpLocks/>
          </p:cNvCxnSpPr>
          <p:nvPr/>
        </p:nvCxnSpPr>
        <p:spPr>
          <a:xfrm>
            <a:off x="3766657" y="1317072"/>
            <a:ext cx="0" cy="256423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F3401C-2167-41E1-9223-40EEC67C7C97}"/>
              </a:ext>
            </a:extLst>
          </p:cNvPr>
          <p:cNvCxnSpPr>
            <a:cxnSpLocks/>
          </p:cNvCxnSpPr>
          <p:nvPr/>
        </p:nvCxnSpPr>
        <p:spPr>
          <a:xfrm>
            <a:off x="1015068" y="3224167"/>
            <a:ext cx="275158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A6EA779-B1D5-456B-B5AD-145891F6481F}"/>
              </a:ext>
            </a:extLst>
          </p:cNvPr>
          <p:cNvCxnSpPr>
            <a:cxnSpLocks/>
          </p:cNvCxnSpPr>
          <p:nvPr/>
        </p:nvCxnSpPr>
        <p:spPr>
          <a:xfrm>
            <a:off x="1015068" y="3881305"/>
            <a:ext cx="275158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91D3CD-5AFB-43CE-BCC8-CFACDA03AF86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</a:t>
            </a:r>
            <a:r>
              <a:rPr lang="fr-FR" u="sng" dirty="0" err="1"/>
              <a:t>jitters</a:t>
            </a:r>
            <a:r>
              <a:rPr lang="fr-FR" u="sng" dirty="0"/>
              <a:t> pour différentes harmoniques à des valeurs de courant définies et avec un boîtier d’atténuation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CBE6D9-F585-48D4-95FF-E11C29B5EBFC}"/>
              </a:ext>
            </a:extLst>
          </p:cNvPr>
          <p:cNvGrpSpPr/>
          <p:nvPr/>
        </p:nvGrpSpPr>
        <p:grpSpPr>
          <a:xfrm>
            <a:off x="511712" y="646612"/>
            <a:ext cx="8120576" cy="5749027"/>
            <a:chOff x="511712" y="554487"/>
            <a:chExt cx="8120576" cy="5749027"/>
          </a:xfrm>
        </p:grpSpPr>
        <p:pic>
          <p:nvPicPr>
            <p:cNvPr id="4" name="Image 3" descr="Une image contenant fenêtre, assis, table, vert&#10;&#10;Description générée automatiquement">
              <a:extLst>
                <a:ext uri="{FF2B5EF4-FFF2-40B4-BE49-F238E27FC236}">
                  <a16:creationId xmlns:a16="http://schemas.microsoft.com/office/drawing/2014/main" id="{09F4E6B9-3EF6-4025-9975-3EE99B16D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712" y="554487"/>
              <a:ext cx="4060288" cy="2874513"/>
            </a:xfrm>
            <a:prstGeom prst="rect">
              <a:avLst/>
            </a:prstGeom>
          </p:spPr>
        </p:pic>
        <p:pic>
          <p:nvPicPr>
            <p:cNvPr id="6" name="Image 5" descr="Une image contenant fenêtre, assis, table, bâtiment&#10;&#10;Description générée automatiquement">
              <a:extLst>
                <a:ext uri="{FF2B5EF4-FFF2-40B4-BE49-F238E27FC236}">
                  <a16:creationId xmlns:a16="http://schemas.microsoft.com/office/drawing/2014/main" id="{8163112B-DACC-4A3F-B3EA-F537415D9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554487"/>
              <a:ext cx="4060288" cy="2874513"/>
            </a:xfrm>
            <a:prstGeom prst="rect">
              <a:avLst/>
            </a:prstGeom>
          </p:spPr>
        </p:pic>
        <p:pic>
          <p:nvPicPr>
            <p:cNvPr id="8" name="Image 7" descr="Une image contenant fenêtre, assis, table, bâtiment&#10;&#10;Description générée automatiquement">
              <a:extLst>
                <a:ext uri="{FF2B5EF4-FFF2-40B4-BE49-F238E27FC236}">
                  <a16:creationId xmlns:a16="http://schemas.microsoft.com/office/drawing/2014/main" id="{D589E645-952E-4F8F-8FF1-6D82437C8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4750" y="3429000"/>
              <a:ext cx="4060289" cy="2874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36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346BAC7C-E1A7-4B14-AA37-C31FA66CF570}"/>
              </a:ext>
            </a:extLst>
          </p:cNvPr>
          <p:cNvSpPr txBox="1"/>
          <p:nvPr/>
        </p:nvSpPr>
        <p:spPr>
          <a:xfrm>
            <a:off x="192947" y="2305615"/>
            <a:ext cx="8758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 – Atténuation de l’AM-PM, mais plancher de bruit un peu relevé.</a:t>
            </a:r>
          </a:p>
          <a:p>
            <a:endParaRPr lang="fr-FR" sz="2800" dirty="0"/>
          </a:p>
          <a:p>
            <a:r>
              <a:rPr lang="fr-FR" sz="2800" dirty="0"/>
              <a:t>2 – Amélioration du </a:t>
            </a:r>
            <a:r>
              <a:rPr lang="fr-FR" sz="2800" dirty="0" err="1"/>
              <a:t>jitter</a:t>
            </a:r>
            <a:r>
              <a:rPr lang="fr-FR" sz="2800" dirty="0"/>
              <a:t>, qui est passé de &gt;100 à compris entre 10 </a:t>
            </a:r>
            <a:r>
              <a:rPr lang="fr-FR" sz="2800" dirty="0" err="1"/>
              <a:t>fs</a:t>
            </a:r>
            <a:r>
              <a:rPr lang="fr-FR" sz="2800" dirty="0"/>
              <a:t> et 100 </a:t>
            </a:r>
            <a:r>
              <a:rPr lang="fr-FR" sz="2800" dirty="0" err="1"/>
              <a:t>fs</a:t>
            </a:r>
            <a:r>
              <a:rPr lang="fr-FR" sz="2800" dirty="0"/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2412D4-39EE-4615-8475-8E2B6C401590}"/>
              </a:ext>
            </a:extLst>
          </p:cNvPr>
          <p:cNvSpPr txBox="1"/>
          <p:nvPr/>
        </p:nvSpPr>
        <p:spPr>
          <a:xfrm>
            <a:off x="2659310" y="906335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Conclusion</a:t>
            </a:r>
            <a:endParaRPr lang="fr-FR" sz="4000" u="sng" dirty="0"/>
          </a:p>
        </p:txBody>
      </p:sp>
    </p:spTree>
    <p:extLst>
      <p:ext uri="{BB962C8B-B14F-4D97-AF65-F5344CB8AC3E}">
        <p14:creationId xmlns:p14="http://schemas.microsoft.com/office/powerpoint/2010/main" val="401778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F9934C9-8051-446B-A03D-1F8357A68A09}"/>
              </a:ext>
            </a:extLst>
          </p:cNvPr>
          <p:cNvSpPr txBox="1"/>
          <p:nvPr/>
        </p:nvSpPr>
        <p:spPr>
          <a:xfrm>
            <a:off x="2522989" y="328283"/>
            <a:ext cx="409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/>
              <a:t>Prochaines étapes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30D149-5F0C-46A7-B732-7BEABE16A6A6}"/>
              </a:ext>
            </a:extLst>
          </p:cNvPr>
          <p:cNvSpPr txBox="1"/>
          <p:nvPr/>
        </p:nvSpPr>
        <p:spPr>
          <a:xfrm>
            <a:off x="1107345" y="1184339"/>
            <a:ext cx="6576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Mesures au cross-corrélateur pour récupérer une mesure de bruit de phase</a:t>
            </a:r>
          </a:p>
          <a:p>
            <a:r>
              <a:rPr lang="fr-FR" dirty="0"/>
              <a:t>plus juste (exemple avec la courbe suivante)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 – Mesure de RIN </a:t>
            </a:r>
          </a:p>
          <a:p>
            <a:endParaRPr lang="fr-FR" dirty="0"/>
          </a:p>
          <a:p>
            <a:r>
              <a:rPr lang="fr-FR" dirty="0"/>
              <a:t>3 – Préparation d’un </a:t>
            </a:r>
            <a:r>
              <a:rPr lang="fr-FR" dirty="0" err="1"/>
              <a:t>front-end</a:t>
            </a:r>
            <a:endParaRPr lang="fr-FR" dirty="0"/>
          </a:p>
          <a:p>
            <a:endParaRPr lang="fr-FR" dirty="0"/>
          </a:p>
          <a:p>
            <a:r>
              <a:rPr lang="fr-FR" dirty="0"/>
              <a:t>4 – </a:t>
            </a:r>
            <a:r>
              <a:rPr lang="fr-FR" dirty="0" err="1"/>
              <a:t>Reflexion</a:t>
            </a:r>
            <a:r>
              <a:rPr lang="fr-FR" dirty="0"/>
              <a:t> sur X-CORE</a:t>
            </a:r>
          </a:p>
        </p:txBody>
      </p:sp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367F84A7-C84C-43BD-9A69-66BC07F4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8" y="2123909"/>
            <a:ext cx="2558642" cy="1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346BAC7C-E1A7-4B14-AA37-C31FA66CF570}"/>
              </a:ext>
            </a:extLst>
          </p:cNvPr>
          <p:cNvSpPr txBox="1"/>
          <p:nvPr/>
        </p:nvSpPr>
        <p:spPr>
          <a:xfrm>
            <a:off x="192947" y="2533475"/>
            <a:ext cx="8758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 – Présentation du système et contexte</a:t>
            </a:r>
          </a:p>
          <a:p>
            <a:endParaRPr lang="fr-FR" sz="2800" dirty="0"/>
          </a:p>
          <a:p>
            <a:r>
              <a:rPr lang="fr-FR" sz="2800" dirty="0"/>
              <a:t>2 – Bruit de phase et </a:t>
            </a:r>
            <a:r>
              <a:rPr lang="fr-FR" sz="2800" dirty="0" err="1"/>
              <a:t>jitter</a:t>
            </a:r>
            <a:r>
              <a:rPr lang="fr-FR" sz="2800" dirty="0"/>
              <a:t>, mesures complémentaires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2412D4-39EE-4615-8475-8E2B6C401590}"/>
              </a:ext>
            </a:extLst>
          </p:cNvPr>
          <p:cNvSpPr txBox="1"/>
          <p:nvPr/>
        </p:nvSpPr>
        <p:spPr>
          <a:xfrm>
            <a:off x="2659310" y="906335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</p:spTree>
    <p:extLst>
      <p:ext uri="{BB962C8B-B14F-4D97-AF65-F5344CB8AC3E}">
        <p14:creationId xmlns:p14="http://schemas.microsoft.com/office/powerpoint/2010/main" val="9340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CAAE3297-FF47-467D-98BC-AF5D28B5655A}"/>
              </a:ext>
            </a:extLst>
          </p:cNvPr>
          <p:cNvSpPr txBox="1"/>
          <p:nvPr/>
        </p:nvSpPr>
        <p:spPr>
          <a:xfrm>
            <a:off x="1554060" y="2367171"/>
            <a:ext cx="6035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1 – Présentation du système et </a:t>
            </a:r>
          </a:p>
          <a:p>
            <a:pPr algn="ctr"/>
            <a:r>
              <a:rPr lang="fr-FR" sz="4400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0078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83C9BA6-51AD-4B78-AAE5-9CB362977966}"/>
              </a:ext>
            </a:extLst>
          </p:cNvPr>
          <p:cNvSpPr txBox="1"/>
          <p:nvPr/>
        </p:nvSpPr>
        <p:spPr>
          <a:xfrm>
            <a:off x="1442906" y="1536174"/>
            <a:ext cx="6258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Après installation de l’oscillateur GHz, le but est de retrouver les performances et de le caractériser au maximum.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Cela nous sert avoir une base de données fiables et des points de références avant de </a:t>
            </a:r>
            <a:r>
              <a:rPr lang="fr-FR" sz="2000" dirty="0" err="1"/>
              <a:t>maniper</a:t>
            </a:r>
            <a:r>
              <a:rPr lang="fr-FR" sz="2000" dirty="0"/>
              <a:t> sur cet oscillateur.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L’exposé suivant est donc une présentation de quelques unes de ces données.</a:t>
            </a:r>
          </a:p>
        </p:txBody>
      </p:sp>
    </p:spTree>
    <p:extLst>
      <p:ext uri="{BB962C8B-B14F-4D97-AF65-F5344CB8AC3E}">
        <p14:creationId xmlns:p14="http://schemas.microsoft.com/office/powerpoint/2010/main" val="179920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2851016" y="0"/>
            <a:ext cx="344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Condition de mesures et manip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DB4462-3B25-4F3E-A4BE-6668B489FC49}"/>
              </a:ext>
            </a:extLst>
          </p:cNvPr>
          <p:cNvSpPr/>
          <p:nvPr/>
        </p:nvSpPr>
        <p:spPr>
          <a:xfrm>
            <a:off x="4129888" y="2329831"/>
            <a:ext cx="4391119" cy="2022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E5880C4-2D72-497A-959F-658F1ABD1046}"/>
              </a:ext>
            </a:extLst>
          </p:cNvPr>
          <p:cNvSpPr txBox="1"/>
          <p:nvPr/>
        </p:nvSpPr>
        <p:spPr>
          <a:xfrm>
            <a:off x="5670162" y="4348450"/>
            <a:ext cx="13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Oscillateur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0F3CBC-C4AF-4C78-952E-617FA7EFEC09}"/>
              </a:ext>
            </a:extLst>
          </p:cNvPr>
          <p:cNvSpPr/>
          <p:nvPr/>
        </p:nvSpPr>
        <p:spPr>
          <a:xfrm>
            <a:off x="6089611" y="3477538"/>
            <a:ext cx="1804965" cy="796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E89FAC0-01F1-4C75-836B-5C6C530DF420}"/>
              </a:ext>
            </a:extLst>
          </p:cNvPr>
          <p:cNvSpPr txBox="1"/>
          <p:nvPr/>
        </p:nvSpPr>
        <p:spPr>
          <a:xfrm>
            <a:off x="6548143" y="3692418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Cavité</a:t>
            </a:r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B2731A80-EE65-4A4B-AD78-DCE1C08997B2}"/>
              </a:ext>
            </a:extLst>
          </p:cNvPr>
          <p:cNvSpPr/>
          <p:nvPr/>
        </p:nvSpPr>
        <p:spPr>
          <a:xfrm rot="16200000">
            <a:off x="7161291" y="2684503"/>
            <a:ext cx="251669" cy="250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8C2F7860-ED27-4342-8377-483647B22A5A}"/>
              </a:ext>
            </a:extLst>
          </p:cNvPr>
          <p:cNvSpPr/>
          <p:nvPr/>
        </p:nvSpPr>
        <p:spPr>
          <a:xfrm rot="16200000">
            <a:off x="5374713" y="2580449"/>
            <a:ext cx="454424" cy="4718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>
            <a:extLst>
              <a:ext uri="{FF2B5EF4-FFF2-40B4-BE49-F238E27FC236}">
                <a16:creationId xmlns:a16="http://schemas.microsoft.com/office/drawing/2014/main" id="{F2A6004E-521A-4398-93D7-4F98912EAB6B}"/>
              </a:ext>
            </a:extLst>
          </p:cNvPr>
          <p:cNvSpPr/>
          <p:nvPr/>
        </p:nvSpPr>
        <p:spPr>
          <a:xfrm rot="16200000">
            <a:off x="6098235" y="2576841"/>
            <a:ext cx="454424" cy="4718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CC364ED-DF0D-4F9F-9A5C-B3B5A50DCFA9}"/>
              </a:ext>
            </a:extLst>
          </p:cNvPr>
          <p:cNvCxnSpPr/>
          <p:nvPr/>
        </p:nvCxnSpPr>
        <p:spPr>
          <a:xfrm>
            <a:off x="7162041" y="2673779"/>
            <a:ext cx="0" cy="2616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3C95848-C225-40E2-B7EC-A43CC4852C19}"/>
              </a:ext>
            </a:extLst>
          </p:cNvPr>
          <p:cNvCxnSpPr>
            <a:stCxn id="47" idx="0"/>
            <a:endCxn id="49" idx="3"/>
          </p:cNvCxnSpPr>
          <p:nvPr/>
        </p:nvCxnSpPr>
        <p:spPr>
          <a:xfrm flipH="1">
            <a:off x="6561389" y="2809587"/>
            <a:ext cx="600653" cy="31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88212AB-195D-4C2D-B5F8-E220224BD9E2}"/>
              </a:ext>
            </a:extLst>
          </p:cNvPr>
          <p:cNvCxnSpPr>
            <a:stCxn id="49" idx="0"/>
            <a:endCxn id="48" idx="3"/>
          </p:cNvCxnSpPr>
          <p:nvPr/>
        </p:nvCxnSpPr>
        <p:spPr>
          <a:xfrm flipH="1">
            <a:off x="5837867" y="2812783"/>
            <a:ext cx="251638" cy="36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4AF0DC14-E784-4061-BEF1-9B8F7709D68E}"/>
              </a:ext>
            </a:extLst>
          </p:cNvPr>
          <p:cNvSpPr/>
          <p:nvPr/>
        </p:nvSpPr>
        <p:spPr>
          <a:xfrm>
            <a:off x="4136308" y="2783719"/>
            <a:ext cx="1249960" cy="894706"/>
          </a:xfrm>
          <a:custGeom>
            <a:avLst/>
            <a:gdLst>
              <a:gd name="connsiteX0" fmla="*/ 1249960 w 1249960"/>
              <a:gd name="connsiteY0" fmla="*/ 43672 h 894706"/>
              <a:gd name="connsiteX1" fmla="*/ 671119 w 1249960"/>
              <a:gd name="connsiteY1" fmla="*/ 52061 h 894706"/>
              <a:gd name="connsiteX2" fmla="*/ 645952 w 1249960"/>
              <a:gd name="connsiteY2" fmla="*/ 563789 h 894706"/>
              <a:gd name="connsiteX3" fmla="*/ 310393 w 1249960"/>
              <a:gd name="connsiteY3" fmla="*/ 865793 h 894706"/>
              <a:gd name="connsiteX4" fmla="*/ 0 w 1249960"/>
              <a:gd name="connsiteY4" fmla="*/ 882571 h 8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960" h="894706">
                <a:moveTo>
                  <a:pt x="1249960" y="43672"/>
                </a:moveTo>
                <a:cubicBezTo>
                  <a:pt x="1010873" y="4523"/>
                  <a:pt x="771787" y="-34625"/>
                  <a:pt x="671119" y="52061"/>
                </a:cubicBezTo>
                <a:cubicBezTo>
                  <a:pt x="570451" y="138747"/>
                  <a:pt x="706073" y="428167"/>
                  <a:pt x="645952" y="563789"/>
                </a:cubicBezTo>
                <a:cubicBezTo>
                  <a:pt x="585831" y="699411"/>
                  <a:pt x="418052" y="812663"/>
                  <a:pt x="310393" y="865793"/>
                </a:cubicBezTo>
                <a:cubicBezTo>
                  <a:pt x="202734" y="918923"/>
                  <a:pt x="0" y="882571"/>
                  <a:pt x="0" y="8825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585C899F-3811-4A8A-BFB7-BEF3CB666EC3}"/>
              </a:ext>
            </a:extLst>
          </p:cNvPr>
          <p:cNvSpPr/>
          <p:nvPr/>
        </p:nvSpPr>
        <p:spPr>
          <a:xfrm>
            <a:off x="5817183" y="2810613"/>
            <a:ext cx="1931972" cy="1048624"/>
          </a:xfrm>
          <a:custGeom>
            <a:avLst/>
            <a:gdLst>
              <a:gd name="connsiteX0" fmla="*/ 265371 w 1931972"/>
              <a:gd name="connsiteY0" fmla="*/ 1048624 h 1048624"/>
              <a:gd name="connsiteX1" fmla="*/ 13701 w 1931972"/>
              <a:gd name="connsiteY1" fmla="*/ 713064 h 1048624"/>
              <a:gd name="connsiteX2" fmla="*/ 634486 w 1931972"/>
              <a:gd name="connsiteY2" fmla="*/ 411060 h 1048624"/>
              <a:gd name="connsiteX3" fmla="*/ 1834112 w 1931972"/>
              <a:gd name="connsiteY3" fmla="*/ 327170 h 1048624"/>
              <a:gd name="connsiteX4" fmla="*/ 1834112 w 1931972"/>
              <a:gd name="connsiteY4" fmla="*/ 41945 h 1048624"/>
              <a:gd name="connsiteX5" fmla="*/ 1607609 w 1931972"/>
              <a:gd name="connsiteY5" fmla="*/ 0 h 104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972" h="1048624">
                <a:moveTo>
                  <a:pt x="265371" y="1048624"/>
                </a:moveTo>
                <a:cubicBezTo>
                  <a:pt x="108776" y="933974"/>
                  <a:pt x="-47818" y="819325"/>
                  <a:pt x="13701" y="713064"/>
                </a:cubicBezTo>
                <a:cubicBezTo>
                  <a:pt x="75220" y="606803"/>
                  <a:pt x="331084" y="475376"/>
                  <a:pt x="634486" y="411060"/>
                </a:cubicBezTo>
                <a:cubicBezTo>
                  <a:pt x="937888" y="346744"/>
                  <a:pt x="1634174" y="388689"/>
                  <a:pt x="1834112" y="327170"/>
                </a:cubicBezTo>
                <a:cubicBezTo>
                  <a:pt x="2034050" y="265651"/>
                  <a:pt x="1871862" y="96473"/>
                  <a:pt x="1834112" y="41945"/>
                </a:cubicBezTo>
                <a:cubicBezTo>
                  <a:pt x="1796362" y="-12583"/>
                  <a:pt x="1596424" y="8389"/>
                  <a:pt x="16076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704413C-69BB-4520-91FB-650DFDE83091}"/>
              </a:ext>
            </a:extLst>
          </p:cNvPr>
          <p:cNvSpPr txBox="1"/>
          <p:nvPr/>
        </p:nvSpPr>
        <p:spPr>
          <a:xfrm>
            <a:off x="6936483" y="2373083"/>
            <a:ext cx="99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Discovery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E35D1D5-D3EB-4A7D-9F20-5FA2AB470A2B}"/>
              </a:ext>
            </a:extLst>
          </p:cNvPr>
          <p:cNvSpPr txBox="1"/>
          <p:nvPr/>
        </p:nvSpPr>
        <p:spPr>
          <a:xfrm>
            <a:off x="5489440" y="2311981"/>
            <a:ext cx="99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Ampli RF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9BCE0C33-AAB6-47BB-971E-7AB807F6AFEA}"/>
              </a:ext>
            </a:extLst>
          </p:cNvPr>
          <p:cNvCxnSpPr>
            <a:stCxn id="53" idx="4"/>
          </p:cNvCxnSpPr>
          <p:nvPr/>
        </p:nvCxnSpPr>
        <p:spPr>
          <a:xfrm flipH="1">
            <a:off x="2919369" y="3666290"/>
            <a:ext cx="1216939" cy="121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90979027-6A16-444D-82F6-E8E3E3420E22}"/>
              </a:ext>
            </a:extLst>
          </p:cNvPr>
          <p:cNvSpPr/>
          <p:nvPr/>
        </p:nvSpPr>
        <p:spPr>
          <a:xfrm>
            <a:off x="1220597" y="2236279"/>
            <a:ext cx="1698770" cy="2482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756E6CD-0818-4684-8987-CA6429A12620}"/>
              </a:ext>
            </a:extLst>
          </p:cNvPr>
          <p:cNvSpPr txBox="1"/>
          <p:nvPr/>
        </p:nvSpPr>
        <p:spPr>
          <a:xfrm>
            <a:off x="1524054" y="2738874"/>
            <a:ext cx="1091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</a:t>
            </a:r>
          </a:p>
          <a:p>
            <a:r>
              <a:rPr lang="fr-FR" dirty="0"/>
              <a:t>Signal</a:t>
            </a:r>
          </a:p>
          <a:p>
            <a:r>
              <a:rPr lang="fr-FR" dirty="0"/>
              <a:t>Analyser</a:t>
            </a:r>
          </a:p>
          <a:p>
            <a:endParaRPr lang="fr-FR" dirty="0"/>
          </a:p>
          <a:p>
            <a:r>
              <a:rPr lang="fr-FR" dirty="0"/>
              <a:t>NXA6</a:t>
            </a:r>
          </a:p>
        </p:txBody>
      </p:sp>
    </p:spTree>
    <p:extLst>
      <p:ext uri="{BB962C8B-B14F-4D97-AF65-F5344CB8AC3E}">
        <p14:creationId xmlns:p14="http://schemas.microsoft.com/office/powerpoint/2010/main" val="279142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intérieur, circuit, blanc&#10;&#10;Description générée automatiquement">
            <a:extLst>
              <a:ext uri="{FF2B5EF4-FFF2-40B4-BE49-F238E27FC236}">
                <a16:creationId xmlns:a16="http://schemas.microsoft.com/office/drawing/2014/main" id="{D8D57E52-12D8-4C9B-A61F-4E1E1CF6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74" y="881194"/>
            <a:ext cx="3821710" cy="5095613"/>
          </a:xfrm>
          <a:prstGeom prst="rect">
            <a:avLst/>
          </a:prstGeom>
        </p:spPr>
      </p:pic>
      <p:pic>
        <p:nvPicPr>
          <p:cNvPr id="32" name="Image 31" descr="Une image contenant intérieur, suspendu, circuit, blanc&#10;&#10;Description générée automatiquement">
            <a:extLst>
              <a:ext uri="{FF2B5EF4-FFF2-40B4-BE49-F238E27FC236}">
                <a16:creationId xmlns:a16="http://schemas.microsoft.com/office/drawing/2014/main" id="{D7A5F207-12AC-4BCC-8E7D-18CF9F6E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7" y="881194"/>
            <a:ext cx="3821710" cy="509561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221CB0E-1AC9-47E4-8E92-A73765F480D8}"/>
              </a:ext>
            </a:extLst>
          </p:cNvPr>
          <p:cNvSpPr txBox="1"/>
          <p:nvPr/>
        </p:nvSpPr>
        <p:spPr>
          <a:xfrm>
            <a:off x="520117" y="293615"/>
            <a:ext cx="382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Oscillateur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BB5DDF-1327-48E3-B854-84C1B0C767AC}"/>
              </a:ext>
            </a:extLst>
          </p:cNvPr>
          <p:cNvSpPr txBox="1"/>
          <p:nvPr/>
        </p:nvSpPr>
        <p:spPr>
          <a:xfrm>
            <a:off x="4802174" y="293615"/>
            <a:ext cx="373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Cavité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B83F1AB-7097-415F-83EE-E14F40AA60FC}"/>
              </a:ext>
            </a:extLst>
          </p:cNvPr>
          <p:cNvSpPr/>
          <p:nvPr/>
        </p:nvSpPr>
        <p:spPr>
          <a:xfrm>
            <a:off x="2340528" y="2608976"/>
            <a:ext cx="763399" cy="1098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579F5F-FF7D-4A3B-8837-C7985C1B5E48}"/>
              </a:ext>
            </a:extLst>
          </p:cNvPr>
          <p:cNvSpPr/>
          <p:nvPr/>
        </p:nvSpPr>
        <p:spPr>
          <a:xfrm>
            <a:off x="3129094" y="3100432"/>
            <a:ext cx="326124" cy="1098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0D428C9-C242-43E1-AFC0-BC073AD57FB6}"/>
              </a:ext>
            </a:extLst>
          </p:cNvPr>
          <p:cNvSpPr/>
          <p:nvPr/>
        </p:nvSpPr>
        <p:spPr>
          <a:xfrm>
            <a:off x="3103927" y="2290893"/>
            <a:ext cx="763399" cy="824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188EF-833C-49A0-BA20-E6916FF8FAEE}"/>
              </a:ext>
            </a:extLst>
          </p:cNvPr>
          <p:cNvSpPr txBox="1"/>
          <p:nvPr/>
        </p:nvSpPr>
        <p:spPr>
          <a:xfrm>
            <a:off x="1643455" y="2495140"/>
            <a:ext cx="9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Quintenz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86F7F0-A0E0-404E-9B17-4FDE927C22F5}"/>
              </a:ext>
            </a:extLst>
          </p:cNvPr>
          <p:cNvSpPr txBox="1"/>
          <p:nvPr/>
        </p:nvSpPr>
        <p:spPr>
          <a:xfrm>
            <a:off x="3096585" y="1805930"/>
            <a:ext cx="11306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Diviseur de cadence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1581F8-4CBD-44E5-961E-3B9AC36DA123}"/>
              </a:ext>
            </a:extLst>
          </p:cNvPr>
          <p:cNvSpPr txBox="1"/>
          <p:nvPr/>
        </p:nvSpPr>
        <p:spPr>
          <a:xfrm>
            <a:off x="2988318" y="4135156"/>
            <a:ext cx="7633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Amplis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7BFB4E-B76C-48F1-97A7-B5E443CDD7C6}"/>
              </a:ext>
            </a:extLst>
          </p:cNvPr>
          <p:cNvSpPr/>
          <p:nvPr/>
        </p:nvSpPr>
        <p:spPr>
          <a:xfrm>
            <a:off x="2075098" y="2846523"/>
            <a:ext cx="334773" cy="39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FF9265-D6BD-4A26-B159-0E50A2067B4C}"/>
              </a:ext>
            </a:extLst>
          </p:cNvPr>
          <p:cNvSpPr txBox="1"/>
          <p:nvPr/>
        </p:nvSpPr>
        <p:spPr>
          <a:xfrm>
            <a:off x="1258349" y="3155098"/>
            <a:ext cx="10117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Discovery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542DF5-31E7-4D30-B4D1-30B91713D509}"/>
              </a:ext>
            </a:extLst>
          </p:cNvPr>
          <p:cNvSpPr/>
          <p:nvPr/>
        </p:nvSpPr>
        <p:spPr>
          <a:xfrm>
            <a:off x="6073629" y="2441196"/>
            <a:ext cx="1661021" cy="18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9B1AA77-D9F8-4045-97BC-3D0152F79CAC}"/>
              </a:ext>
            </a:extLst>
          </p:cNvPr>
          <p:cNvSpPr/>
          <p:nvPr/>
        </p:nvSpPr>
        <p:spPr>
          <a:xfrm>
            <a:off x="6677637" y="3115811"/>
            <a:ext cx="273167" cy="273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ADF23C3-C141-4D56-A6EC-D6D8EE279A1A}"/>
              </a:ext>
            </a:extLst>
          </p:cNvPr>
          <p:cNvSpPr txBox="1"/>
          <p:nvPr/>
        </p:nvSpPr>
        <p:spPr>
          <a:xfrm>
            <a:off x="6279881" y="2130483"/>
            <a:ext cx="12485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Cavité Laser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B84ECF-2931-4B37-A1C6-7A58733CF3FC}"/>
              </a:ext>
            </a:extLst>
          </p:cNvPr>
          <p:cNvSpPr txBox="1"/>
          <p:nvPr/>
        </p:nvSpPr>
        <p:spPr>
          <a:xfrm>
            <a:off x="6469553" y="3379772"/>
            <a:ext cx="6893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Cristal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8202BDC-EBEF-41F2-B347-E71FA13F9E6F}"/>
              </a:ext>
            </a:extLst>
          </p:cNvPr>
          <p:cNvSpPr/>
          <p:nvPr/>
        </p:nvSpPr>
        <p:spPr>
          <a:xfrm>
            <a:off x="2207351" y="2016853"/>
            <a:ext cx="1014021" cy="58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B66662-6F8F-435A-982E-0518925305F1}"/>
              </a:ext>
            </a:extLst>
          </p:cNvPr>
          <p:cNvSpPr txBox="1"/>
          <p:nvPr/>
        </p:nvSpPr>
        <p:spPr>
          <a:xfrm>
            <a:off x="2127267" y="1525450"/>
            <a:ext cx="12611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Alim à découpage</a:t>
            </a:r>
          </a:p>
        </p:txBody>
      </p:sp>
    </p:spTree>
    <p:extLst>
      <p:ext uri="{BB962C8B-B14F-4D97-AF65-F5344CB8AC3E}">
        <p14:creationId xmlns:p14="http://schemas.microsoft.com/office/powerpoint/2010/main" val="29407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  <p:bldP spid="10" grpId="0"/>
      <p:bldP spid="11" grpId="0"/>
      <p:bldP spid="12" grpId="0" animBg="1"/>
      <p:bldP spid="13" grpId="0"/>
      <p:bldP spid="4" grpId="0" animBg="1"/>
      <p:bldP spid="5" grpId="0" animBg="1"/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3C656824-D22C-4D14-9EC5-2CA634804B6A}"/>
              </a:ext>
            </a:extLst>
          </p:cNvPr>
          <p:cNvSpPr txBox="1"/>
          <p:nvPr/>
        </p:nvSpPr>
        <p:spPr>
          <a:xfrm>
            <a:off x="1602295" y="33800"/>
            <a:ext cx="59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Condition de mesures et manip avec un boîtier d’atténuation</a:t>
            </a: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A9004A72-FABF-4859-BDD5-9FB5AF575E00}"/>
              </a:ext>
            </a:extLst>
          </p:cNvPr>
          <p:cNvSpPr/>
          <p:nvPr/>
        </p:nvSpPr>
        <p:spPr>
          <a:xfrm rot="5400000">
            <a:off x="5427677" y="1476462"/>
            <a:ext cx="687898" cy="68789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AB9127F-F546-4142-B00F-AD8804A51DDC}"/>
              </a:ext>
            </a:extLst>
          </p:cNvPr>
          <p:cNvSpPr/>
          <p:nvPr/>
        </p:nvSpPr>
        <p:spPr>
          <a:xfrm rot="5400000">
            <a:off x="4261607" y="1476462"/>
            <a:ext cx="687898" cy="68789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89F5A60C-1C2F-495B-8ACE-B0791347C7B9}"/>
              </a:ext>
            </a:extLst>
          </p:cNvPr>
          <p:cNvSpPr/>
          <p:nvPr/>
        </p:nvSpPr>
        <p:spPr>
          <a:xfrm>
            <a:off x="2818701" y="1107347"/>
            <a:ext cx="494950" cy="453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083680-8F41-4357-A4F5-998FD4002277}"/>
              </a:ext>
            </a:extLst>
          </p:cNvPr>
          <p:cNvCxnSpPr/>
          <p:nvPr/>
        </p:nvCxnSpPr>
        <p:spPr>
          <a:xfrm>
            <a:off x="2818701" y="1106913"/>
            <a:ext cx="494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0F545C5-F778-4D67-B2FF-29339CDC138C}"/>
              </a:ext>
            </a:extLst>
          </p:cNvPr>
          <p:cNvGrpSpPr/>
          <p:nvPr/>
        </p:nvGrpSpPr>
        <p:grpSpPr>
          <a:xfrm>
            <a:off x="2053459" y="964516"/>
            <a:ext cx="462186" cy="369333"/>
            <a:chOff x="1770077" y="1051902"/>
            <a:chExt cx="683702" cy="369333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9573412-BC92-42C1-B280-AED8FAF752D0}"/>
                </a:ext>
              </a:extLst>
            </p:cNvPr>
            <p:cNvSpPr/>
            <p:nvPr/>
          </p:nvSpPr>
          <p:spPr>
            <a:xfrm>
              <a:off x="1770077" y="1051902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E39A13B-591C-4AD2-BC21-B1217A2C6444}"/>
                </a:ext>
              </a:extLst>
            </p:cNvPr>
            <p:cNvSpPr/>
            <p:nvPr/>
          </p:nvSpPr>
          <p:spPr>
            <a:xfrm>
              <a:off x="1862355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3D35F6B-A384-409C-A2EB-FE95434A976C}"/>
                </a:ext>
              </a:extLst>
            </p:cNvPr>
            <p:cNvSpPr/>
            <p:nvPr/>
          </p:nvSpPr>
          <p:spPr>
            <a:xfrm>
              <a:off x="1967218" y="1051903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B8AB225-3E0E-4A88-8DD2-8AD70D4D5DEF}"/>
                </a:ext>
              </a:extLst>
            </p:cNvPr>
            <p:cNvSpPr/>
            <p:nvPr/>
          </p:nvSpPr>
          <p:spPr>
            <a:xfrm>
              <a:off x="2059496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950438D-F606-4A54-8EBB-7C1802FCEFC3}"/>
              </a:ext>
            </a:extLst>
          </p:cNvPr>
          <p:cNvGrpSpPr/>
          <p:nvPr/>
        </p:nvGrpSpPr>
        <p:grpSpPr>
          <a:xfrm>
            <a:off x="1292495" y="964520"/>
            <a:ext cx="504379" cy="369333"/>
            <a:chOff x="1770077" y="1051902"/>
            <a:chExt cx="683702" cy="369333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A37077B-5108-43D0-A133-112EBDDB4243}"/>
                </a:ext>
              </a:extLst>
            </p:cNvPr>
            <p:cNvSpPr/>
            <p:nvPr/>
          </p:nvSpPr>
          <p:spPr>
            <a:xfrm>
              <a:off x="1770077" y="1051902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59ED8A6-829C-4838-88CF-CF138C868C15}"/>
                </a:ext>
              </a:extLst>
            </p:cNvPr>
            <p:cNvSpPr/>
            <p:nvPr/>
          </p:nvSpPr>
          <p:spPr>
            <a:xfrm>
              <a:off x="1862355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5E8D9F0E-202C-4E9E-AC4D-3520D32883F2}"/>
                </a:ext>
              </a:extLst>
            </p:cNvPr>
            <p:cNvSpPr/>
            <p:nvPr/>
          </p:nvSpPr>
          <p:spPr>
            <a:xfrm>
              <a:off x="1967218" y="1051903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9000D95E-2907-41D5-9641-A034A625DC7A}"/>
                </a:ext>
              </a:extLst>
            </p:cNvPr>
            <p:cNvSpPr/>
            <p:nvPr/>
          </p:nvSpPr>
          <p:spPr>
            <a:xfrm>
              <a:off x="2059496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D991151-97E8-44E5-8F96-7251ED4CDD5A}"/>
              </a:ext>
            </a:extLst>
          </p:cNvPr>
          <p:cNvGrpSpPr/>
          <p:nvPr/>
        </p:nvGrpSpPr>
        <p:grpSpPr>
          <a:xfrm rot="5400000">
            <a:off x="876130" y="4391015"/>
            <a:ext cx="683702" cy="369333"/>
            <a:chOff x="1770077" y="1051902"/>
            <a:chExt cx="683702" cy="369333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958B89F-7DA3-42E1-A7B7-5990D25FA7F8}"/>
                </a:ext>
              </a:extLst>
            </p:cNvPr>
            <p:cNvSpPr/>
            <p:nvPr/>
          </p:nvSpPr>
          <p:spPr>
            <a:xfrm>
              <a:off x="1770077" y="1051902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6BFFDF8-305A-4AA7-97B2-1D427FBE6F1A}"/>
                </a:ext>
              </a:extLst>
            </p:cNvPr>
            <p:cNvSpPr/>
            <p:nvPr/>
          </p:nvSpPr>
          <p:spPr>
            <a:xfrm>
              <a:off x="1862355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72D6ABE-FD7D-4097-A7C9-A70D4CC72B48}"/>
                </a:ext>
              </a:extLst>
            </p:cNvPr>
            <p:cNvSpPr/>
            <p:nvPr/>
          </p:nvSpPr>
          <p:spPr>
            <a:xfrm>
              <a:off x="1967218" y="1051903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97E41353-40AC-4FCB-A361-3A3951D4D0B2}"/>
                </a:ext>
              </a:extLst>
            </p:cNvPr>
            <p:cNvSpPr/>
            <p:nvPr/>
          </p:nvSpPr>
          <p:spPr>
            <a:xfrm>
              <a:off x="2059496" y="1051904"/>
              <a:ext cx="394283" cy="3693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5D3D2903-76FE-47CE-890C-A30DDA8CE825}"/>
              </a:ext>
            </a:extLst>
          </p:cNvPr>
          <p:cNvSpPr/>
          <p:nvPr/>
        </p:nvSpPr>
        <p:spPr>
          <a:xfrm>
            <a:off x="6857999" y="579152"/>
            <a:ext cx="1698770" cy="2482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7B1F3568-3D72-45F0-AB20-95B4CBDF31F4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3066176" y="1749104"/>
            <a:ext cx="0" cy="713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4906887-7720-407D-8F58-646869CBD16C}"/>
              </a:ext>
            </a:extLst>
          </p:cNvPr>
          <p:cNvCxnSpPr>
            <a:cxnSpLocks/>
          </p:cNvCxnSpPr>
          <p:nvPr/>
        </p:nvCxnSpPr>
        <p:spPr>
          <a:xfrm flipH="1">
            <a:off x="3066176" y="1820411"/>
            <a:ext cx="11954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9BEB2E4-2775-4B51-889A-B7B2A27CEFD4}"/>
              </a:ext>
            </a:extLst>
          </p:cNvPr>
          <p:cNvCxnSpPr>
            <a:stCxn id="30" idx="0"/>
            <a:endCxn id="29" idx="3"/>
          </p:cNvCxnSpPr>
          <p:nvPr/>
        </p:nvCxnSpPr>
        <p:spPr>
          <a:xfrm>
            <a:off x="4949505" y="1820411"/>
            <a:ext cx="4781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0D7B1FA7-7209-41CA-80A5-179EAB277BF7}"/>
              </a:ext>
            </a:extLst>
          </p:cNvPr>
          <p:cNvCxnSpPr>
            <a:stCxn id="29" idx="0"/>
            <a:endCxn id="51" idx="1"/>
          </p:cNvCxnSpPr>
          <p:nvPr/>
        </p:nvCxnSpPr>
        <p:spPr>
          <a:xfrm>
            <a:off x="6115575" y="1820411"/>
            <a:ext cx="7424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05DA4BE5-7796-470A-B6AA-9B62DA33EBFD}"/>
              </a:ext>
            </a:extLst>
          </p:cNvPr>
          <p:cNvSpPr/>
          <p:nvPr/>
        </p:nvSpPr>
        <p:spPr>
          <a:xfrm>
            <a:off x="2653023" y="918595"/>
            <a:ext cx="826306" cy="830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BBC40854-3DAF-4D34-87D0-D168394938B9}"/>
              </a:ext>
            </a:extLst>
          </p:cNvPr>
          <p:cNvGrpSpPr/>
          <p:nvPr/>
        </p:nvGrpSpPr>
        <p:grpSpPr>
          <a:xfrm>
            <a:off x="1181063" y="1333847"/>
            <a:ext cx="1471959" cy="461397"/>
            <a:chOff x="332931" y="1333847"/>
            <a:chExt cx="2320092" cy="461397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F15E2475-6B10-489C-A614-F83179E2AE24}"/>
                </a:ext>
              </a:extLst>
            </p:cNvPr>
            <p:cNvCxnSpPr>
              <a:stCxn id="64" idx="2"/>
            </p:cNvCxnSpPr>
            <p:nvPr/>
          </p:nvCxnSpPr>
          <p:spPr>
            <a:xfrm flipH="1" flipV="1">
              <a:off x="1753296" y="1333849"/>
              <a:ext cx="899727" cy="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6D6816C5-3E41-4039-8AD6-45D0B8D1DF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2602" y="1476462"/>
              <a:ext cx="2095" cy="3187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8E66A320-70AE-4F7B-AF02-2864472F8C1D}"/>
                </a:ext>
              </a:extLst>
            </p:cNvPr>
            <p:cNvSpPr/>
            <p:nvPr/>
          </p:nvSpPr>
          <p:spPr>
            <a:xfrm flipH="1">
              <a:off x="1524698" y="1333850"/>
              <a:ext cx="413686" cy="318782"/>
            </a:xfrm>
            <a:prstGeom prst="arc">
              <a:avLst>
                <a:gd name="adj1" fmla="val 15583114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356B4D87-F90C-4B27-BFA5-E318A1E97B89}"/>
                </a:ext>
              </a:extLst>
            </p:cNvPr>
            <p:cNvSpPr/>
            <p:nvPr/>
          </p:nvSpPr>
          <p:spPr>
            <a:xfrm>
              <a:off x="1111539" y="1333850"/>
              <a:ext cx="413685" cy="318782"/>
            </a:xfrm>
            <a:prstGeom prst="arc">
              <a:avLst>
                <a:gd name="adj1" fmla="val 15583114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AE94602B-92B6-493C-9331-3323CEAD8989}"/>
                </a:ext>
              </a:extLst>
            </p:cNvPr>
            <p:cNvCxnSpPr/>
            <p:nvPr/>
          </p:nvCxnSpPr>
          <p:spPr>
            <a:xfrm flipH="1">
              <a:off x="332931" y="1333847"/>
              <a:ext cx="97810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CDA40D84-20BD-4A9C-9544-53462EE71490}"/>
              </a:ext>
            </a:extLst>
          </p:cNvPr>
          <p:cNvSpPr/>
          <p:nvPr/>
        </p:nvSpPr>
        <p:spPr>
          <a:xfrm>
            <a:off x="1290951" y="1795244"/>
            <a:ext cx="1289774" cy="1082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5357D63A-FF4C-40A2-A435-9459D19E7BBD}"/>
              </a:ext>
            </a:extLst>
          </p:cNvPr>
          <p:cNvSpPr/>
          <p:nvPr/>
        </p:nvSpPr>
        <p:spPr>
          <a:xfrm>
            <a:off x="167780" y="680130"/>
            <a:ext cx="6342077" cy="32670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05750B4F-6E2F-4458-A3F4-6D6E9247418D}"/>
              </a:ext>
            </a:extLst>
          </p:cNvPr>
          <p:cNvSpPr/>
          <p:nvPr/>
        </p:nvSpPr>
        <p:spPr>
          <a:xfrm flipH="1">
            <a:off x="1033315" y="1333853"/>
            <a:ext cx="302365" cy="318782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AEB7FBDD-F542-44E2-B8D1-F90C7702F270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1033315" y="1493244"/>
            <a:ext cx="0" cy="3649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C9B7122-3554-4D1A-A990-E6282F5D8BBC}"/>
              </a:ext>
            </a:extLst>
          </p:cNvPr>
          <p:cNvSpPr/>
          <p:nvPr/>
        </p:nvSpPr>
        <p:spPr>
          <a:xfrm>
            <a:off x="2770336" y="4233831"/>
            <a:ext cx="4391119" cy="2022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D84F9702-9EF1-431C-AD8E-BB0DAE79B50E}"/>
              </a:ext>
            </a:extLst>
          </p:cNvPr>
          <p:cNvSpPr/>
          <p:nvPr/>
        </p:nvSpPr>
        <p:spPr>
          <a:xfrm flipH="1" flipV="1">
            <a:off x="1033313" y="4667365"/>
            <a:ext cx="680736" cy="894618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83BC76F1-ACDC-4789-89D1-68C0B1A63853}"/>
              </a:ext>
            </a:extLst>
          </p:cNvPr>
          <p:cNvCxnSpPr>
            <a:stCxn id="83" idx="0"/>
          </p:cNvCxnSpPr>
          <p:nvPr/>
        </p:nvCxnSpPr>
        <p:spPr>
          <a:xfrm>
            <a:off x="1373681" y="5561983"/>
            <a:ext cx="13779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47EDD0D-152A-4DED-9FD2-F20EB1547938}"/>
              </a:ext>
            </a:extLst>
          </p:cNvPr>
          <p:cNvCxnSpPr>
            <a:stCxn id="64" idx="0"/>
          </p:cNvCxnSpPr>
          <p:nvPr/>
        </p:nvCxnSpPr>
        <p:spPr>
          <a:xfrm flipV="1">
            <a:off x="3066176" y="579152"/>
            <a:ext cx="0" cy="339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8069556D-F771-4238-8020-56B486FB24DD}"/>
              </a:ext>
            </a:extLst>
          </p:cNvPr>
          <p:cNvSpPr/>
          <p:nvPr/>
        </p:nvSpPr>
        <p:spPr>
          <a:xfrm>
            <a:off x="3043316" y="5289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E3FEA68E-756F-4F30-ABDC-83F43728F7C1}"/>
              </a:ext>
            </a:extLst>
          </p:cNvPr>
          <p:cNvCxnSpPr/>
          <p:nvPr/>
        </p:nvCxnSpPr>
        <p:spPr>
          <a:xfrm>
            <a:off x="864066" y="3947131"/>
            <a:ext cx="3169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967B36A3-0C4F-4E32-8BFA-BD88D1896EB0}"/>
              </a:ext>
            </a:extLst>
          </p:cNvPr>
          <p:cNvSpPr txBox="1"/>
          <p:nvPr/>
        </p:nvSpPr>
        <p:spPr>
          <a:xfrm>
            <a:off x="7161456" y="1081747"/>
            <a:ext cx="1091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</a:t>
            </a:r>
          </a:p>
          <a:p>
            <a:r>
              <a:rPr lang="fr-FR" dirty="0"/>
              <a:t>Signal</a:t>
            </a:r>
          </a:p>
          <a:p>
            <a:r>
              <a:rPr lang="fr-FR" dirty="0"/>
              <a:t>Analyser</a:t>
            </a:r>
          </a:p>
          <a:p>
            <a:endParaRPr lang="fr-FR" dirty="0"/>
          </a:p>
          <a:p>
            <a:r>
              <a:rPr lang="fr-FR" dirty="0"/>
              <a:t>NXA6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E093556-FFE4-4145-AA56-2C704F1D3416}"/>
              </a:ext>
            </a:extLst>
          </p:cNvPr>
          <p:cNvSpPr txBox="1"/>
          <p:nvPr/>
        </p:nvSpPr>
        <p:spPr>
          <a:xfrm>
            <a:off x="1350360" y="1951198"/>
            <a:ext cx="1259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Atténuateur</a:t>
            </a:r>
          </a:p>
          <a:p>
            <a:endParaRPr lang="fr-FR" sz="1400" dirty="0"/>
          </a:p>
          <a:p>
            <a:r>
              <a:rPr lang="fr-FR" sz="1400" dirty="0" err="1"/>
              <a:t>Thorlabs</a:t>
            </a:r>
            <a:r>
              <a:rPr lang="fr-FR" sz="1400" dirty="0"/>
              <a:t> VAT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FB4203D-BE6A-4A39-8125-E6CA16D6967A}"/>
              </a:ext>
            </a:extLst>
          </p:cNvPr>
          <p:cNvSpPr txBox="1"/>
          <p:nvPr/>
        </p:nvSpPr>
        <p:spPr>
          <a:xfrm>
            <a:off x="4310610" y="6252450"/>
            <a:ext cx="13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Oscillateur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EABA0E8E-9FF0-4415-89B5-2C0E032307CD}"/>
              </a:ext>
            </a:extLst>
          </p:cNvPr>
          <p:cNvSpPr txBox="1"/>
          <p:nvPr/>
        </p:nvSpPr>
        <p:spPr>
          <a:xfrm>
            <a:off x="3467157" y="909006"/>
            <a:ext cx="68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DSC 100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11BFD158-CD1A-4899-9236-9817132D4545}"/>
              </a:ext>
            </a:extLst>
          </p:cNvPr>
          <p:cNvSpPr txBox="1"/>
          <p:nvPr/>
        </p:nvSpPr>
        <p:spPr>
          <a:xfrm>
            <a:off x="4461928" y="972721"/>
            <a:ext cx="134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RF BAY</a:t>
            </a:r>
          </a:p>
          <a:p>
            <a:r>
              <a:rPr lang="fr-FR" sz="1400" dirty="0"/>
              <a:t>BW : 4-6 GHz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878E0C11-4E82-43A7-BE29-07BE0AC40BE5}"/>
              </a:ext>
            </a:extLst>
          </p:cNvPr>
          <p:cNvSpPr txBox="1"/>
          <p:nvPr/>
        </p:nvSpPr>
        <p:spPr>
          <a:xfrm>
            <a:off x="2584077" y="402673"/>
            <a:ext cx="50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5V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ECA8BF31-024E-4B3A-93C3-A954B39CA66D}"/>
              </a:ext>
            </a:extLst>
          </p:cNvPr>
          <p:cNvSpPr txBox="1"/>
          <p:nvPr/>
        </p:nvSpPr>
        <p:spPr>
          <a:xfrm>
            <a:off x="1008040" y="3642440"/>
            <a:ext cx="103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FC/APC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1978039-9C47-46E9-8389-7B213350A43D}"/>
              </a:ext>
            </a:extLst>
          </p:cNvPr>
          <p:cNvSpPr/>
          <p:nvPr/>
        </p:nvSpPr>
        <p:spPr>
          <a:xfrm>
            <a:off x="4730059" y="5381538"/>
            <a:ext cx="1804965" cy="796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C41ADB3-5A4D-4EFE-A5B8-FE4B8B27AB40}"/>
              </a:ext>
            </a:extLst>
          </p:cNvPr>
          <p:cNvSpPr txBox="1"/>
          <p:nvPr/>
        </p:nvSpPr>
        <p:spPr>
          <a:xfrm>
            <a:off x="5188591" y="5596418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Cavité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84FE134-C3B8-443D-A187-E92CF22ADBED}"/>
              </a:ext>
            </a:extLst>
          </p:cNvPr>
          <p:cNvSpPr txBox="1"/>
          <p:nvPr/>
        </p:nvSpPr>
        <p:spPr>
          <a:xfrm>
            <a:off x="3313652" y="3591883"/>
            <a:ext cx="248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Boîtier d’atténuation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1947625E-A7E9-432A-85E6-1D302EF0CBA4}"/>
              </a:ext>
            </a:extLst>
          </p:cNvPr>
          <p:cNvSpPr/>
          <p:nvPr/>
        </p:nvSpPr>
        <p:spPr>
          <a:xfrm rot="5400000">
            <a:off x="5427677" y="2308440"/>
            <a:ext cx="687898" cy="68789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1CDE96F8-78A9-4429-BF7A-104464F05ED7}"/>
              </a:ext>
            </a:extLst>
          </p:cNvPr>
          <p:cNvSpPr/>
          <p:nvPr/>
        </p:nvSpPr>
        <p:spPr>
          <a:xfrm rot="5400000">
            <a:off x="4261607" y="2308440"/>
            <a:ext cx="687898" cy="68789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0317C245-BD6B-4DFA-9353-0EF881741620}"/>
              </a:ext>
            </a:extLst>
          </p:cNvPr>
          <p:cNvCxnSpPr>
            <a:cxnSpLocks/>
          </p:cNvCxnSpPr>
          <p:nvPr/>
        </p:nvCxnSpPr>
        <p:spPr>
          <a:xfrm flipH="1">
            <a:off x="3066176" y="2652389"/>
            <a:ext cx="1195431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C894924C-74DD-42CA-9772-461D222F6A11}"/>
              </a:ext>
            </a:extLst>
          </p:cNvPr>
          <p:cNvCxnSpPr>
            <a:stCxn id="66" idx="0"/>
            <a:endCxn id="65" idx="3"/>
          </p:cNvCxnSpPr>
          <p:nvPr/>
        </p:nvCxnSpPr>
        <p:spPr>
          <a:xfrm>
            <a:off x="4949505" y="2652389"/>
            <a:ext cx="478172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CDFBDF5-31F0-48C8-9232-7DFFC9E33646}"/>
              </a:ext>
            </a:extLst>
          </p:cNvPr>
          <p:cNvCxnSpPr>
            <a:stCxn id="65" idx="0"/>
          </p:cNvCxnSpPr>
          <p:nvPr/>
        </p:nvCxnSpPr>
        <p:spPr>
          <a:xfrm>
            <a:off x="6115575" y="2652389"/>
            <a:ext cx="742424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E9BEF22-1EE1-488B-B99D-A07CDECCB66E}"/>
              </a:ext>
            </a:extLst>
          </p:cNvPr>
          <p:cNvCxnSpPr>
            <a:endCxn id="64" idx="4"/>
          </p:cNvCxnSpPr>
          <p:nvPr/>
        </p:nvCxnSpPr>
        <p:spPr>
          <a:xfrm flipV="1">
            <a:off x="3066175" y="1749104"/>
            <a:ext cx="1" cy="903285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DEDC52CE-8695-40BA-82B5-5C18D9744546}"/>
              </a:ext>
            </a:extLst>
          </p:cNvPr>
          <p:cNvSpPr txBox="1"/>
          <p:nvPr/>
        </p:nvSpPr>
        <p:spPr>
          <a:xfrm>
            <a:off x="4457631" y="2936488"/>
            <a:ext cx="134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RF BAY</a:t>
            </a:r>
          </a:p>
          <a:p>
            <a:r>
              <a:rPr lang="fr-FR" sz="1400" dirty="0"/>
              <a:t>BW : 0-4 GHz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4FF1FF-69EF-493A-807A-0814FAADD294}"/>
              </a:ext>
            </a:extLst>
          </p:cNvPr>
          <p:cNvCxnSpPr/>
          <p:nvPr/>
        </p:nvCxnSpPr>
        <p:spPr>
          <a:xfrm>
            <a:off x="2751589" y="5381538"/>
            <a:ext cx="0" cy="3816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DA9BF89C-10E5-4333-845F-067DE030382E}"/>
              </a:ext>
            </a:extLst>
          </p:cNvPr>
          <p:cNvSpPr txBox="1"/>
          <p:nvPr/>
        </p:nvSpPr>
        <p:spPr>
          <a:xfrm>
            <a:off x="1885144" y="5236504"/>
            <a:ext cx="84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FC/APC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294B522-2619-4832-A8D0-DF3ABC16F0D9}"/>
              </a:ext>
            </a:extLst>
          </p:cNvPr>
          <p:cNvSpPr/>
          <p:nvPr/>
        </p:nvSpPr>
        <p:spPr>
          <a:xfrm>
            <a:off x="2759978" y="5542656"/>
            <a:ext cx="1971413" cy="261137"/>
          </a:xfrm>
          <a:custGeom>
            <a:avLst/>
            <a:gdLst>
              <a:gd name="connsiteX0" fmla="*/ 1971413 w 1971413"/>
              <a:gd name="connsiteY0" fmla="*/ 203829 h 235996"/>
              <a:gd name="connsiteX1" fmla="*/ 1434517 w 1971413"/>
              <a:gd name="connsiteY1" fmla="*/ 220607 h 235996"/>
              <a:gd name="connsiteX2" fmla="*/ 947956 w 1971413"/>
              <a:gd name="connsiteY2" fmla="*/ 10882 h 235996"/>
              <a:gd name="connsiteX3" fmla="*/ 0 w 1971413"/>
              <a:gd name="connsiteY3" fmla="*/ 10882 h 23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413" h="235996">
                <a:moveTo>
                  <a:pt x="1971413" y="203829"/>
                </a:moveTo>
                <a:cubicBezTo>
                  <a:pt x="1788253" y="228297"/>
                  <a:pt x="1605093" y="252765"/>
                  <a:pt x="1434517" y="220607"/>
                </a:cubicBezTo>
                <a:cubicBezTo>
                  <a:pt x="1263941" y="188449"/>
                  <a:pt x="1187042" y="45836"/>
                  <a:pt x="947956" y="10882"/>
                </a:cubicBezTo>
                <a:cubicBezTo>
                  <a:pt x="708870" y="-24072"/>
                  <a:pt x="68510" y="38845"/>
                  <a:pt x="0" y="108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09745D09-1472-43CD-A556-3E3802AB63F2}"/>
              </a:ext>
            </a:extLst>
          </p:cNvPr>
          <p:cNvSpPr txBox="1"/>
          <p:nvPr/>
        </p:nvSpPr>
        <p:spPr>
          <a:xfrm>
            <a:off x="1145097" y="2705725"/>
            <a:ext cx="6853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2 - Bruit de phase et </a:t>
            </a:r>
            <a:r>
              <a:rPr lang="fr-FR" sz="4400" dirty="0" err="1"/>
              <a:t>jitter</a:t>
            </a:r>
            <a:r>
              <a:rPr lang="fr-FR" sz="4400" dirty="0"/>
              <a:t>,</a:t>
            </a:r>
          </a:p>
          <a:p>
            <a:pPr algn="ctr"/>
            <a:r>
              <a:rPr lang="fr-FR" sz="4400" dirty="0"/>
              <a:t>Mesures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70722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7BC86B4-7F98-4EED-80E6-F46409C8394E}"/>
              </a:ext>
            </a:extLst>
          </p:cNvPr>
          <p:cNvGrpSpPr/>
          <p:nvPr/>
        </p:nvGrpSpPr>
        <p:grpSpPr>
          <a:xfrm>
            <a:off x="526724" y="967161"/>
            <a:ext cx="8090551" cy="4923678"/>
            <a:chOff x="526724" y="967161"/>
            <a:chExt cx="8090551" cy="4923678"/>
          </a:xfrm>
        </p:grpSpPr>
        <p:pic>
          <p:nvPicPr>
            <p:cNvPr id="13" name="Image 12" descr="Une image contenant extérieur, fenêtre, assis, bâtiment&#10;&#10;Description générée automatiquement">
              <a:extLst>
                <a:ext uri="{FF2B5EF4-FFF2-40B4-BE49-F238E27FC236}">
                  <a16:creationId xmlns:a16="http://schemas.microsoft.com/office/drawing/2014/main" id="{E991CE4E-8CFA-403B-8C6C-A0942EBA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724" y="967161"/>
              <a:ext cx="8090551" cy="492367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708271A-2CB6-4DEB-9BE3-393BE16A6721}"/>
                </a:ext>
              </a:extLst>
            </p:cNvPr>
            <p:cNvSpPr txBox="1"/>
            <p:nvPr/>
          </p:nvSpPr>
          <p:spPr>
            <a:xfrm>
              <a:off x="5861809" y="973594"/>
              <a:ext cx="1822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</a:rPr>
                <a:t>Et Pf=10,5mW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281"/>
            <a:ext cx="6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Superposition des bruits de phase pour différentes harmoniques à des valeurs de courant définies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9240BA6-8F13-4864-AB68-1AFD8FAD097D}"/>
              </a:ext>
            </a:extLst>
          </p:cNvPr>
          <p:cNvSpPr/>
          <p:nvPr/>
        </p:nvSpPr>
        <p:spPr>
          <a:xfrm>
            <a:off x="5066950" y="4110606"/>
            <a:ext cx="1182848" cy="120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AFCCC5-1CBA-48A5-BCDB-14C8CF0610DA}"/>
              </a:ext>
            </a:extLst>
          </p:cNvPr>
          <p:cNvSpPr txBox="1"/>
          <p:nvPr/>
        </p:nvSpPr>
        <p:spPr>
          <a:xfrm>
            <a:off x="5528345" y="378343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AM-PM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D58CF96-4A1F-4709-8E28-83EE074FB0FB}"/>
              </a:ext>
            </a:extLst>
          </p:cNvPr>
          <p:cNvGrpSpPr/>
          <p:nvPr/>
        </p:nvGrpSpPr>
        <p:grpSpPr>
          <a:xfrm>
            <a:off x="6908334" y="3682767"/>
            <a:ext cx="411060" cy="1862356"/>
            <a:chOff x="6908334" y="3682767"/>
            <a:chExt cx="411060" cy="186235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39E0C1F-7BBC-4CDC-87DB-0D5D470AED8A}"/>
                </a:ext>
              </a:extLst>
            </p:cNvPr>
            <p:cNvSpPr/>
            <p:nvPr/>
          </p:nvSpPr>
          <p:spPr>
            <a:xfrm>
              <a:off x="6996418" y="4219662"/>
              <a:ext cx="234892" cy="1325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riangle isocèle 5">
              <a:extLst>
                <a:ext uri="{FF2B5EF4-FFF2-40B4-BE49-F238E27FC236}">
                  <a16:creationId xmlns:a16="http://schemas.microsoft.com/office/drawing/2014/main" id="{05E154D2-74A7-475A-AD5F-FF988E72896C}"/>
                </a:ext>
              </a:extLst>
            </p:cNvPr>
            <p:cNvSpPr/>
            <p:nvPr/>
          </p:nvSpPr>
          <p:spPr>
            <a:xfrm>
              <a:off x="6908334" y="3682767"/>
              <a:ext cx="411060" cy="436228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D8BA3DC-6D88-449B-A5FB-8673A4DDF60A}"/>
                </a:ext>
              </a:extLst>
            </p:cNvPr>
            <p:cNvSpPr txBox="1"/>
            <p:nvPr/>
          </p:nvSpPr>
          <p:spPr>
            <a:xfrm>
              <a:off x="6996418" y="3799997"/>
              <a:ext cx="285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392</Words>
  <Application>Microsoft Office PowerPoint</Application>
  <PresentationFormat>Affichage à l'écran (4:3)</PresentationFormat>
  <Paragraphs>92</Paragraphs>
  <Slides>18</Slides>
  <Notes>1</Notes>
  <HiddenSlides>4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127</cp:revision>
  <dcterms:created xsi:type="dcterms:W3CDTF">2020-06-15T14:16:00Z</dcterms:created>
  <dcterms:modified xsi:type="dcterms:W3CDTF">2020-07-08T12:12:42Z</dcterms:modified>
</cp:coreProperties>
</file>