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67" r:id="rId4"/>
    <p:sldId id="280" r:id="rId5"/>
    <p:sldId id="284" r:id="rId6"/>
    <p:sldId id="268" r:id="rId7"/>
    <p:sldId id="265" r:id="rId8"/>
    <p:sldId id="266" r:id="rId9"/>
    <p:sldId id="263" r:id="rId10"/>
    <p:sldId id="262" r:id="rId11"/>
    <p:sldId id="278" r:id="rId12"/>
    <p:sldId id="281" r:id="rId13"/>
    <p:sldId id="269" r:id="rId14"/>
    <p:sldId id="260" r:id="rId15"/>
    <p:sldId id="258" r:id="rId16"/>
    <p:sldId id="277" r:id="rId17"/>
    <p:sldId id="259" r:id="rId18"/>
    <p:sldId id="276" r:id="rId19"/>
    <p:sldId id="270" r:id="rId20"/>
    <p:sldId id="275" r:id="rId21"/>
    <p:sldId id="271" r:id="rId22"/>
    <p:sldId id="273" r:id="rId23"/>
    <p:sldId id="272" r:id="rId24"/>
    <p:sldId id="274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29/06/2020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29/06/2020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29/06/2020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29/06/2020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296" y="1152039"/>
            <a:ext cx="6237405" cy="97505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Caractérisation de l’oscillateur GHz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012" y="5859284"/>
            <a:ext cx="7927975" cy="650573"/>
          </a:xfrm>
        </p:spPr>
        <p:txBody>
          <a:bodyPr/>
          <a:lstStyle/>
          <a:p>
            <a:r>
              <a:rPr lang="fr-FR" dirty="0"/>
              <a:t>BLANC Frédéric</a:t>
            </a:r>
          </a:p>
          <a:p>
            <a:r>
              <a:rPr lang="fr-FR" dirty="0"/>
              <a:t>22/06/2020</a:t>
            </a:r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212DCEB0-E405-4F9E-BEFC-126D0FC9748F}"/>
              </a:ext>
            </a:extLst>
          </p:cNvPr>
          <p:cNvSpPr txBox="1"/>
          <p:nvPr/>
        </p:nvSpPr>
        <p:spPr>
          <a:xfrm>
            <a:off x="2302777" y="417874"/>
            <a:ext cx="453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Spectres avant injection dans la fibre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31265F6-8C62-4CC2-BBB2-DE688F73E5AA}"/>
              </a:ext>
            </a:extLst>
          </p:cNvPr>
          <p:cNvSpPr txBox="1"/>
          <p:nvPr/>
        </p:nvSpPr>
        <p:spPr>
          <a:xfrm>
            <a:off x="2200010" y="3340575"/>
            <a:ext cx="474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Spectres mode-</a:t>
            </a:r>
            <a:r>
              <a:rPr lang="fr-FR" sz="1600" dirty="0" err="1"/>
              <a:t>lockés</a:t>
            </a:r>
            <a:r>
              <a:rPr lang="fr-FR" sz="1600" dirty="0"/>
              <a:t> avant injection dans la fibre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58248E5-508E-4915-997C-9287BA67ECDB}"/>
              </a:ext>
            </a:extLst>
          </p:cNvPr>
          <p:cNvSpPr txBox="1"/>
          <p:nvPr/>
        </p:nvSpPr>
        <p:spPr>
          <a:xfrm>
            <a:off x="1602295" y="33800"/>
            <a:ext cx="593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Mesure du spectre en fonction du courant</a:t>
            </a:r>
          </a:p>
        </p:txBody>
      </p:sp>
      <p:pic>
        <p:nvPicPr>
          <p:cNvPr id="15" name="Image 1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39B29BC-01A3-4F2D-AE89-46EB98325E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8" y="756428"/>
            <a:ext cx="8172000" cy="2584800"/>
          </a:xfrm>
          <a:prstGeom prst="rect">
            <a:avLst/>
          </a:prstGeom>
        </p:spPr>
      </p:pic>
      <p:pic>
        <p:nvPicPr>
          <p:cNvPr id="17" name="Image 16" descr="Une image contenant assis, noir, pièce&#10;&#10;Description générée automatiquement">
            <a:extLst>
              <a:ext uri="{FF2B5EF4-FFF2-40B4-BE49-F238E27FC236}">
                <a16:creationId xmlns:a16="http://schemas.microsoft.com/office/drawing/2014/main" id="{AE0B4354-19B5-41CD-8095-EC7ACC92D8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8" y="3678476"/>
            <a:ext cx="8172000" cy="25848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2F92FFB-5854-430C-8DB4-990C98D360C9}"/>
              </a:ext>
            </a:extLst>
          </p:cNvPr>
          <p:cNvSpPr txBox="1"/>
          <p:nvPr/>
        </p:nvSpPr>
        <p:spPr>
          <a:xfrm>
            <a:off x="2302777" y="6350466"/>
            <a:ext cx="390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soliton (oscillo </a:t>
            </a:r>
            <a:r>
              <a:rPr lang="fr-FR" dirty="0" err="1"/>
              <a:t>solitonique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870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831265F6-8C62-4CC2-BBB2-DE688F73E5AA}"/>
              </a:ext>
            </a:extLst>
          </p:cNvPr>
          <p:cNvSpPr txBox="1"/>
          <p:nvPr/>
        </p:nvSpPr>
        <p:spPr>
          <a:xfrm>
            <a:off x="2200010" y="464159"/>
            <a:ext cx="474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Spectres mode-</a:t>
            </a:r>
            <a:r>
              <a:rPr lang="fr-FR" sz="1600" dirty="0" err="1"/>
              <a:t>lockés</a:t>
            </a:r>
            <a:r>
              <a:rPr lang="fr-FR" sz="1600" dirty="0"/>
              <a:t> en sortie de cavité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58248E5-508E-4915-997C-9287BA67ECDB}"/>
              </a:ext>
            </a:extLst>
          </p:cNvPr>
          <p:cNvSpPr txBox="1"/>
          <p:nvPr/>
        </p:nvSpPr>
        <p:spPr>
          <a:xfrm>
            <a:off x="1283514" y="61731"/>
            <a:ext cx="65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spectres pour différentes valeurs de courant</a:t>
            </a:r>
          </a:p>
        </p:txBody>
      </p:sp>
      <p:pic>
        <p:nvPicPr>
          <p:cNvPr id="17" name="Image 16" descr="Une image contenant assis, noir, pièce&#10;&#10;Description générée automatiquement">
            <a:extLst>
              <a:ext uri="{FF2B5EF4-FFF2-40B4-BE49-F238E27FC236}">
                <a16:creationId xmlns:a16="http://schemas.microsoft.com/office/drawing/2014/main" id="{AE0B4354-19B5-41CD-8095-EC7ACC92D8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8" y="887872"/>
            <a:ext cx="8172000" cy="4510097"/>
          </a:xfrm>
          <a:prstGeom prst="rect">
            <a:avLst/>
          </a:prstGeom>
        </p:spPr>
      </p:pic>
      <p:pic>
        <p:nvPicPr>
          <p:cNvPr id="4" name="Image 3" descr="Une image contenant objet, orange, horloge, homme&#10;&#10;Description générée automatiquement">
            <a:extLst>
              <a:ext uri="{FF2B5EF4-FFF2-40B4-BE49-F238E27FC236}">
                <a16:creationId xmlns:a16="http://schemas.microsoft.com/office/drawing/2014/main" id="{3A0F3300-9872-42BD-A8AA-ACF95D30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889" y="5809967"/>
            <a:ext cx="2430221" cy="10480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43B108-4043-42AE-9F36-75BEF65911A1}"/>
              </a:ext>
            </a:extLst>
          </p:cNvPr>
          <p:cNvSpPr txBox="1"/>
          <p:nvPr/>
        </p:nvSpPr>
        <p:spPr>
          <a:xfrm>
            <a:off x="2575418" y="5520092"/>
            <a:ext cx="399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Formule du soliton:</a:t>
            </a:r>
          </a:p>
        </p:txBody>
      </p:sp>
    </p:spTree>
    <p:extLst>
      <p:ext uri="{BB962C8B-B14F-4D97-AF65-F5344CB8AC3E}">
        <p14:creationId xmlns:p14="http://schemas.microsoft.com/office/powerpoint/2010/main" val="15191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831265F6-8C62-4CC2-BBB2-DE688F73E5AA}"/>
              </a:ext>
            </a:extLst>
          </p:cNvPr>
          <p:cNvSpPr txBox="1"/>
          <p:nvPr/>
        </p:nvSpPr>
        <p:spPr>
          <a:xfrm>
            <a:off x="2200010" y="464159"/>
            <a:ext cx="474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Spectres mode-</a:t>
            </a:r>
            <a:r>
              <a:rPr lang="fr-FR" sz="1600" dirty="0" err="1"/>
              <a:t>lockés</a:t>
            </a:r>
            <a:r>
              <a:rPr lang="fr-FR" sz="1600" dirty="0"/>
              <a:t> en sortie de cavité</a:t>
            </a:r>
          </a:p>
        </p:txBody>
      </p:sp>
      <p:pic>
        <p:nvPicPr>
          <p:cNvPr id="17" name="Image 16" descr="Une image contenant assis, noir, pièce&#10;&#10;Description générée automatiquement">
            <a:extLst>
              <a:ext uri="{FF2B5EF4-FFF2-40B4-BE49-F238E27FC236}">
                <a16:creationId xmlns:a16="http://schemas.microsoft.com/office/drawing/2014/main" id="{AE0B4354-19B5-41CD-8095-EC7ACC92D8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8" y="887872"/>
            <a:ext cx="8172000" cy="45100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43B108-4043-42AE-9F36-75BEF65911A1}"/>
              </a:ext>
            </a:extLst>
          </p:cNvPr>
          <p:cNvSpPr txBox="1"/>
          <p:nvPr/>
        </p:nvSpPr>
        <p:spPr>
          <a:xfrm>
            <a:off x="2575418" y="5520092"/>
            <a:ext cx="399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Formule du soliton dans une cavité:</a:t>
            </a:r>
          </a:p>
        </p:txBody>
      </p:sp>
      <p:pic>
        <p:nvPicPr>
          <p:cNvPr id="3" name="Image 2" descr="Une image contenant orange, rouge, homme, gens&#10;&#10;Description générée automatiquement">
            <a:extLst>
              <a:ext uri="{FF2B5EF4-FFF2-40B4-BE49-F238E27FC236}">
                <a16:creationId xmlns:a16="http://schemas.microsoft.com/office/drawing/2014/main" id="{DD751609-9EED-41A8-B649-18153BFD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649" y="5887672"/>
            <a:ext cx="2706701" cy="9703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23EE-C657-4B62-B381-E021FA78A1DD}"/>
              </a:ext>
            </a:extLst>
          </p:cNvPr>
          <p:cNvSpPr txBox="1"/>
          <p:nvPr/>
        </p:nvSpPr>
        <p:spPr>
          <a:xfrm>
            <a:off x="1283514" y="61731"/>
            <a:ext cx="65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spectres pour différentes valeurs de courant</a:t>
            </a:r>
          </a:p>
        </p:txBody>
      </p:sp>
    </p:spTree>
    <p:extLst>
      <p:ext uri="{BB962C8B-B14F-4D97-AF65-F5344CB8AC3E}">
        <p14:creationId xmlns:p14="http://schemas.microsoft.com/office/powerpoint/2010/main" val="356471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212DCEB0-E405-4F9E-BEFC-126D0FC9748F}"/>
              </a:ext>
            </a:extLst>
          </p:cNvPr>
          <p:cNvSpPr txBox="1"/>
          <p:nvPr/>
        </p:nvSpPr>
        <p:spPr>
          <a:xfrm>
            <a:off x="2302777" y="417874"/>
            <a:ext cx="453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Spectres en sortie de fibre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31265F6-8C62-4CC2-BBB2-DE688F73E5AA}"/>
              </a:ext>
            </a:extLst>
          </p:cNvPr>
          <p:cNvSpPr txBox="1"/>
          <p:nvPr/>
        </p:nvSpPr>
        <p:spPr>
          <a:xfrm>
            <a:off x="2200010" y="3340575"/>
            <a:ext cx="474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Spectres mode-</a:t>
            </a:r>
            <a:r>
              <a:rPr lang="fr-FR" sz="1600" dirty="0" err="1"/>
              <a:t>lockés</a:t>
            </a:r>
            <a:r>
              <a:rPr lang="fr-FR" sz="1600" dirty="0"/>
              <a:t> en sortie de fibre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BDB36F-058A-48F5-91CD-B80F2BAE0EC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8" y="756428"/>
            <a:ext cx="8170879" cy="25845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E18073-D113-4A58-BD44-09CF1BE7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7" y="3693870"/>
            <a:ext cx="8170879" cy="25841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296C3E-EC5C-43B4-91C9-4FFED6CE07A2}"/>
              </a:ext>
            </a:extLst>
          </p:cNvPr>
          <p:cNvSpPr txBox="1"/>
          <p:nvPr/>
        </p:nvSpPr>
        <p:spPr>
          <a:xfrm>
            <a:off x="1283514" y="61731"/>
            <a:ext cx="65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spectres pour différentes valeurs de courant</a:t>
            </a:r>
          </a:p>
        </p:txBody>
      </p:sp>
    </p:spTree>
    <p:extLst>
      <p:ext uri="{BB962C8B-B14F-4D97-AF65-F5344CB8AC3E}">
        <p14:creationId xmlns:p14="http://schemas.microsoft.com/office/powerpoint/2010/main" val="219579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09745D09-1472-43CD-A556-3E3802AB63F2}"/>
              </a:ext>
            </a:extLst>
          </p:cNvPr>
          <p:cNvSpPr txBox="1"/>
          <p:nvPr/>
        </p:nvSpPr>
        <p:spPr>
          <a:xfrm>
            <a:off x="1145097" y="3044279"/>
            <a:ext cx="685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4 - Bruit de phase et </a:t>
            </a:r>
            <a:r>
              <a:rPr lang="fr-FR" sz="4400" dirty="0" err="1"/>
              <a:t>jitter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0722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Une image contenant bâtiment, moniteur, écran, table&#10;&#10;Description générée automatiquement">
            <a:extLst>
              <a:ext uri="{FF2B5EF4-FFF2-40B4-BE49-F238E27FC236}">
                <a16:creationId xmlns:a16="http://schemas.microsoft.com/office/drawing/2014/main" id="{C88F4674-01A8-4ADE-816A-C7F34236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728"/>
            <a:ext cx="9144000" cy="587654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4091DD9-6862-4B00-9A10-346910F53BFA}"/>
              </a:ext>
            </a:extLst>
          </p:cNvPr>
          <p:cNvSpPr txBox="1"/>
          <p:nvPr/>
        </p:nvSpPr>
        <p:spPr>
          <a:xfrm>
            <a:off x="2134998" y="113223"/>
            <a:ext cx="48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Mesures pour un courant de pompe à 650 mA</a:t>
            </a:r>
          </a:p>
        </p:txBody>
      </p:sp>
    </p:spTree>
    <p:extLst>
      <p:ext uri="{BB962C8B-B14F-4D97-AF65-F5344CB8AC3E}">
        <p14:creationId xmlns:p14="http://schemas.microsoft.com/office/powerpoint/2010/main" val="238727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D4091DD9-6862-4B00-9A10-346910F53BFA}"/>
              </a:ext>
            </a:extLst>
          </p:cNvPr>
          <p:cNvSpPr txBox="1"/>
          <p:nvPr/>
        </p:nvSpPr>
        <p:spPr>
          <a:xfrm>
            <a:off x="2134998" y="113223"/>
            <a:ext cx="48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Mesures pour un courant de pompe à 750 mA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428298-98E0-41D9-9934-985A5072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63" y="482556"/>
            <a:ext cx="6194073" cy="25878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CAC072-D0A1-479F-A836-7FF777C8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63" y="3106044"/>
            <a:ext cx="6194073" cy="25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différentes harmoniques à des valeurs de courant définies</a:t>
            </a:r>
          </a:p>
        </p:txBody>
      </p:sp>
      <p:pic>
        <p:nvPicPr>
          <p:cNvPr id="4" name="Image 3" descr="Une image contenant fenêtre, bâtiment, assis, garé&#10;&#10;Description générée automatiquement">
            <a:extLst>
              <a:ext uri="{FF2B5EF4-FFF2-40B4-BE49-F238E27FC236}">
                <a16:creationId xmlns:a16="http://schemas.microsoft.com/office/drawing/2014/main" id="{7D1D7A87-530C-4D80-BE64-C1E7DBBA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611"/>
            <a:ext cx="4572001" cy="2782389"/>
          </a:xfrm>
          <a:prstGeom prst="rect">
            <a:avLst/>
          </a:prstGeom>
        </p:spPr>
      </p:pic>
      <p:pic>
        <p:nvPicPr>
          <p:cNvPr id="13" name="Image 12" descr="Une image contenant extérieur, fenêtre, assis, bâtiment&#10;&#10;Description générée automatiquement">
            <a:extLst>
              <a:ext uri="{FF2B5EF4-FFF2-40B4-BE49-F238E27FC236}">
                <a16:creationId xmlns:a16="http://schemas.microsoft.com/office/drawing/2014/main" id="{E991CE4E-8CFA-403B-8C6C-A0942EBA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6612"/>
            <a:ext cx="4571999" cy="2782388"/>
          </a:xfrm>
          <a:prstGeom prst="rect">
            <a:avLst/>
          </a:prstGeom>
        </p:spPr>
      </p:pic>
      <p:pic>
        <p:nvPicPr>
          <p:cNvPr id="15" name="Image 14" descr="Une image contenant extérieur, fenêtre, bâtiment, assis&#10;&#10;Description générée automatiquement">
            <a:extLst>
              <a:ext uri="{FF2B5EF4-FFF2-40B4-BE49-F238E27FC236}">
                <a16:creationId xmlns:a16="http://schemas.microsoft.com/office/drawing/2014/main" id="{B77883BF-6A76-4B7F-A16A-4FB6D87D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3429000"/>
            <a:ext cx="4571999" cy="2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7BC86B4-7F98-4EED-80E6-F46409C8394E}"/>
              </a:ext>
            </a:extLst>
          </p:cNvPr>
          <p:cNvGrpSpPr/>
          <p:nvPr/>
        </p:nvGrpSpPr>
        <p:grpSpPr>
          <a:xfrm>
            <a:off x="526724" y="967161"/>
            <a:ext cx="8090551" cy="4923678"/>
            <a:chOff x="526724" y="967161"/>
            <a:chExt cx="8090551" cy="4923678"/>
          </a:xfrm>
        </p:grpSpPr>
        <p:pic>
          <p:nvPicPr>
            <p:cNvPr id="13" name="Image 12" descr="Une image contenant extérieur, fenêtre, assis, bâtiment&#10;&#10;Description générée automatiquement">
              <a:extLst>
                <a:ext uri="{FF2B5EF4-FFF2-40B4-BE49-F238E27FC236}">
                  <a16:creationId xmlns:a16="http://schemas.microsoft.com/office/drawing/2014/main" id="{E991CE4E-8CFA-403B-8C6C-A0942EBA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724" y="967161"/>
              <a:ext cx="8090551" cy="492367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708271A-2CB6-4DEB-9BE3-393BE16A6721}"/>
                </a:ext>
              </a:extLst>
            </p:cNvPr>
            <p:cNvSpPr txBox="1"/>
            <p:nvPr/>
          </p:nvSpPr>
          <p:spPr>
            <a:xfrm>
              <a:off x="5861809" y="973594"/>
              <a:ext cx="1822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</a:rPr>
                <a:t>Et Pf=10,5mW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différentes harmoniques à des valeurs de courant définies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9240BA6-8F13-4864-AB68-1AFD8FAD097D}"/>
              </a:ext>
            </a:extLst>
          </p:cNvPr>
          <p:cNvSpPr/>
          <p:nvPr/>
        </p:nvSpPr>
        <p:spPr>
          <a:xfrm>
            <a:off x="5066950" y="4110606"/>
            <a:ext cx="1182848" cy="120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AFCCC5-1CBA-48A5-BCDB-14C8CF0610DA}"/>
              </a:ext>
            </a:extLst>
          </p:cNvPr>
          <p:cNvSpPr txBox="1"/>
          <p:nvPr/>
        </p:nvSpPr>
        <p:spPr>
          <a:xfrm>
            <a:off x="5528345" y="3783435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AM-PM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D58CF96-4A1F-4709-8E28-83EE074FB0FB}"/>
              </a:ext>
            </a:extLst>
          </p:cNvPr>
          <p:cNvGrpSpPr/>
          <p:nvPr/>
        </p:nvGrpSpPr>
        <p:grpSpPr>
          <a:xfrm>
            <a:off x="6908334" y="3682767"/>
            <a:ext cx="411060" cy="1862356"/>
            <a:chOff x="6908334" y="3682767"/>
            <a:chExt cx="411060" cy="186235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39E0C1F-7BBC-4CDC-87DB-0D5D470AED8A}"/>
                </a:ext>
              </a:extLst>
            </p:cNvPr>
            <p:cNvSpPr/>
            <p:nvPr/>
          </p:nvSpPr>
          <p:spPr>
            <a:xfrm>
              <a:off x="6996418" y="4219662"/>
              <a:ext cx="234892" cy="1325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riangle isocèle 5">
              <a:extLst>
                <a:ext uri="{FF2B5EF4-FFF2-40B4-BE49-F238E27FC236}">
                  <a16:creationId xmlns:a16="http://schemas.microsoft.com/office/drawing/2014/main" id="{05E154D2-74A7-475A-AD5F-FF988E72896C}"/>
                </a:ext>
              </a:extLst>
            </p:cNvPr>
            <p:cNvSpPr/>
            <p:nvPr/>
          </p:nvSpPr>
          <p:spPr>
            <a:xfrm>
              <a:off x="6908334" y="3682767"/>
              <a:ext cx="411060" cy="436228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D8BA3DC-6D88-449B-A5FB-8673A4DDF60A}"/>
                </a:ext>
              </a:extLst>
            </p:cNvPr>
            <p:cNvSpPr txBox="1"/>
            <p:nvPr/>
          </p:nvSpPr>
          <p:spPr>
            <a:xfrm>
              <a:off x="6996418" y="3799997"/>
              <a:ext cx="285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différentes harmoniques à des valeurs de courant définies</a:t>
            </a:r>
          </a:p>
        </p:txBody>
      </p:sp>
      <p:pic>
        <p:nvPicPr>
          <p:cNvPr id="3" name="Image 2" descr="Une image contenant fenêtre, assis, intérieur, regardant&#10;&#10;Description générée automatiquement">
            <a:extLst>
              <a:ext uri="{FF2B5EF4-FFF2-40B4-BE49-F238E27FC236}">
                <a16:creationId xmlns:a16="http://schemas.microsoft.com/office/drawing/2014/main" id="{E068E14D-3238-4717-A1A9-E1D216F7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406"/>
            <a:ext cx="4572000" cy="2821594"/>
          </a:xfrm>
          <a:prstGeom prst="rect">
            <a:avLst/>
          </a:prstGeom>
        </p:spPr>
      </p:pic>
      <p:pic>
        <p:nvPicPr>
          <p:cNvPr id="6" name="Image 5" descr="Une image contenant fenêtre, assis, table, chien&#10;&#10;Description générée automatiquement">
            <a:extLst>
              <a:ext uri="{FF2B5EF4-FFF2-40B4-BE49-F238E27FC236}">
                <a16:creationId xmlns:a16="http://schemas.microsoft.com/office/drawing/2014/main" id="{CF13056D-DF9A-43FA-A20D-DBB928F5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7406"/>
            <a:ext cx="4572000" cy="2821594"/>
          </a:xfrm>
          <a:prstGeom prst="rect">
            <a:avLst/>
          </a:prstGeom>
        </p:spPr>
      </p:pic>
      <p:pic>
        <p:nvPicPr>
          <p:cNvPr id="8" name="Image 7" descr="Une image contenant fenêtre, assis, chien, table&#10;&#10;Description générée automatiquement">
            <a:extLst>
              <a:ext uri="{FF2B5EF4-FFF2-40B4-BE49-F238E27FC236}">
                <a16:creationId xmlns:a16="http://schemas.microsoft.com/office/drawing/2014/main" id="{C04FAA45-2F3A-4D62-A7A5-5057EEA2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429000"/>
            <a:ext cx="4572000" cy="28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346BAC7C-E1A7-4B14-AA37-C31FA66CF570}"/>
              </a:ext>
            </a:extLst>
          </p:cNvPr>
          <p:cNvSpPr txBox="1"/>
          <p:nvPr/>
        </p:nvSpPr>
        <p:spPr>
          <a:xfrm>
            <a:off x="1107347" y="2223083"/>
            <a:ext cx="65769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 – Présentation du système et contexte</a:t>
            </a:r>
          </a:p>
          <a:p>
            <a:endParaRPr lang="fr-FR" sz="2800" dirty="0"/>
          </a:p>
          <a:p>
            <a:r>
              <a:rPr lang="fr-FR" sz="2800" dirty="0"/>
              <a:t>2 – Caractérisation courant puissance</a:t>
            </a:r>
          </a:p>
          <a:p>
            <a:endParaRPr lang="fr-FR" sz="2800" dirty="0"/>
          </a:p>
          <a:p>
            <a:r>
              <a:rPr lang="fr-FR" sz="2800" dirty="0"/>
              <a:t>3 – Mesure de spectre</a:t>
            </a:r>
          </a:p>
          <a:p>
            <a:endParaRPr lang="fr-FR" sz="2800" dirty="0"/>
          </a:p>
          <a:p>
            <a:r>
              <a:rPr lang="fr-FR" sz="2800" dirty="0"/>
              <a:t>4 – Bruit de phase et </a:t>
            </a:r>
            <a:r>
              <a:rPr lang="fr-FR" sz="2800" dirty="0" err="1"/>
              <a:t>jitter</a:t>
            </a:r>
            <a:endParaRPr lang="fr-FR" sz="28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2412D4-39EE-4615-8475-8E2B6C401590}"/>
              </a:ext>
            </a:extLst>
          </p:cNvPr>
          <p:cNvSpPr txBox="1"/>
          <p:nvPr/>
        </p:nvSpPr>
        <p:spPr>
          <a:xfrm>
            <a:off x="2659310" y="906335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Plan</a:t>
            </a:r>
            <a:endParaRPr lang="fr-FR" sz="4000" u="sng" dirty="0"/>
          </a:p>
        </p:txBody>
      </p:sp>
    </p:spTree>
    <p:extLst>
      <p:ext uri="{BB962C8B-B14F-4D97-AF65-F5344CB8AC3E}">
        <p14:creationId xmlns:p14="http://schemas.microsoft.com/office/powerpoint/2010/main" val="93407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différentes harmoniques à des valeurs de courant définies</a:t>
            </a:r>
          </a:p>
        </p:txBody>
      </p:sp>
      <p:pic>
        <p:nvPicPr>
          <p:cNvPr id="6" name="Image 5" descr="Une image contenant fenêtre, assis, table, chien&#10;&#10;Description générée automatiquement">
            <a:extLst>
              <a:ext uri="{FF2B5EF4-FFF2-40B4-BE49-F238E27FC236}">
                <a16:creationId xmlns:a16="http://schemas.microsoft.com/office/drawing/2014/main" id="{CF13056D-DF9A-43FA-A20D-DBB928F5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5" y="964336"/>
            <a:ext cx="7987289" cy="492932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2E3529-578C-4AC2-879B-F9CE107FC489}"/>
              </a:ext>
            </a:extLst>
          </p:cNvPr>
          <p:cNvCxnSpPr>
            <a:cxnSpLocks/>
          </p:cNvCxnSpPr>
          <p:nvPr/>
        </p:nvCxnSpPr>
        <p:spPr>
          <a:xfrm>
            <a:off x="3187817" y="1526796"/>
            <a:ext cx="0" cy="19490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EE616C2-436B-4EF0-8A1A-D1119867AC96}"/>
              </a:ext>
            </a:extLst>
          </p:cNvPr>
          <p:cNvCxnSpPr>
            <a:cxnSpLocks/>
          </p:cNvCxnSpPr>
          <p:nvPr/>
        </p:nvCxnSpPr>
        <p:spPr>
          <a:xfrm>
            <a:off x="1006679" y="3322040"/>
            <a:ext cx="218113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F66872C-B127-4C5C-9C62-B235850D257A}"/>
              </a:ext>
            </a:extLst>
          </p:cNvPr>
          <p:cNvCxnSpPr>
            <a:cxnSpLocks/>
          </p:cNvCxnSpPr>
          <p:nvPr/>
        </p:nvCxnSpPr>
        <p:spPr>
          <a:xfrm>
            <a:off x="1006679" y="3475838"/>
            <a:ext cx="218113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8F31825-E21E-436C-A9D8-6C56AB07030F}"/>
              </a:ext>
            </a:extLst>
          </p:cNvPr>
          <p:cNvSpPr txBox="1"/>
          <p:nvPr/>
        </p:nvSpPr>
        <p:spPr>
          <a:xfrm>
            <a:off x="6058947" y="999325"/>
            <a:ext cx="18225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Et Pf=10,5mW</a:t>
            </a:r>
          </a:p>
        </p:txBody>
      </p:sp>
    </p:spTree>
    <p:extLst>
      <p:ext uri="{BB962C8B-B14F-4D97-AF65-F5344CB8AC3E}">
        <p14:creationId xmlns:p14="http://schemas.microsoft.com/office/powerpoint/2010/main" val="294782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une même harmonique à des valeurs de courant différentes</a:t>
            </a:r>
          </a:p>
        </p:txBody>
      </p:sp>
      <p:pic>
        <p:nvPicPr>
          <p:cNvPr id="3" name="Image 2" descr="Une image contenant fenêtre, assis, bâtiment, extérieur&#10;&#10;Description générée automatiquement">
            <a:extLst>
              <a:ext uri="{FF2B5EF4-FFF2-40B4-BE49-F238E27FC236}">
                <a16:creationId xmlns:a16="http://schemas.microsoft.com/office/drawing/2014/main" id="{7214F8E3-CCEE-4E77-819A-8FC5C223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77"/>
            <a:ext cx="4572000" cy="2738323"/>
          </a:xfrm>
          <a:prstGeom prst="rect">
            <a:avLst/>
          </a:prstGeom>
        </p:spPr>
      </p:pic>
      <p:pic>
        <p:nvPicPr>
          <p:cNvPr id="4" name="Image 3" descr="Une image contenant fenêtre, bâtiment, assis, vert&#10;&#10;Description générée automatiquement">
            <a:extLst>
              <a:ext uri="{FF2B5EF4-FFF2-40B4-BE49-F238E27FC236}">
                <a16:creationId xmlns:a16="http://schemas.microsoft.com/office/drawing/2014/main" id="{5BF6664D-DF20-440F-AAE7-A5A9E2B5D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0677"/>
            <a:ext cx="4572000" cy="2738323"/>
          </a:xfrm>
          <a:prstGeom prst="rect">
            <a:avLst/>
          </a:prstGeom>
        </p:spPr>
      </p:pic>
      <p:pic>
        <p:nvPicPr>
          <p:cNvPr id="14" name="Image 13" descr="Une image contenant fenêtre, bâtiment, assis, vert&#10;&#10;Description générée automatiquement">
            <a:extLst>
              <a:ext uri="{FF2B5EF4-FFF2-40B4-BE49-F238E27FC236}">
                <a16:creationId xmlns:a16="http://schemas.microsoft.com/office/drawing/2014/main" id="{7484B9D0-7967-4182-AAF2-6AF8644A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8999"/>
            <a:ext cx="4572000" cy="2738323"/>
          </a:xfrm>
          <a:prstGeom prst="rect">
            <a:avLst/>
          </a:prstGeom>
        </p:spPr>
      </p:pic>
      <p:pic>
        <p:nvPicPr>
          <p:cNvPr id="17" name="Image 16" descr="Une image contenant fenêtre, bâtiment, assis, vert&#10;&#10;Description générée automatiquement">
            <a:extLst>
              <a:ext uri="{FF2B5EF4-FFF2-40B4-BE49-F238E27FC236}">
                <a16:creationId xmlns:a16="http://schemas.microsoft.com/office/drawing/2014/main" id="{C60DE38D-13F6-4F15-9ADF-677DE1D50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8999"/>
            <a:ext cx="4572000" cy="27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fenêtre, bâtiment, assis, vert&#10;&#10;Description générée automatiquement">
            <a:extLst>
              <a:ext uri="{FF2B5EF4-FFF2-40B4-BE49-F238E27FC236}">
                <a16:creationId xmlns:a16="http://schemas.microsoft.com/office/drawing/2014/main" id="{4D18E7D2-29F4-44DD-A9B2-743C8419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77"/>
            <a:ext cx="9144000" cy="547664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une même harmonique à des valeurs de courant différentes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BCDEB46-1FEA-438B-A8C8-01531518402D}"/>
              </a:ext>
            </a:extLst>
          </p:cNvPr>
          <p:cNvSpPr/>
          <p:nvPr/>
        </p:nvSpPr>
        <p:spPr>
          <a:xfrm>
            <a:off x="5146645" y="4196832"/>
            <a:ext cx="1321266" cy="1316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F4531E-5E7F-4084-BFF9-BEB78E816229}"/>
              </a:ext>
            </a:extLst>
          </p:cNvPr>
          <p:cNvSpPr txBox="1"/>
          <p:nvPr/>
        </p:nvSpPr>
        <p:spPr>
          <a:xfrm>
            <a:off x="5361613" y="3783435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AM-PM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512017-30E1-4563-9D3E-C97D95379957}"/>
              </a:ext>
            </a:extLst>
          </p:cNvPr>
          <p:cNvGrpSpPr/>
          <p:nvPr/>
        </p:nvGrpSpPr>
        <p:grpSpPr>
          <a:xfrm>
            <a:off x="7187268" y="3097635"/>
            <a:ext cx="411060" cy="2457974"/>
            <a:chOff x="6908334" y="3682767"/>
            <a:chExt cx="411060" cy="186235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A59FB5B-1E23-4F30-B34A-9C45CABFA6B4}"/>
                </a:ext>
              </a:extLst>
            </p:cNvPr>
            <p:cNvSpPr/>
            <p:nvPr/>
          </p:nvSpPr>
          <p:spPr>
            <a:xfrm>
              <a:off x="6996418" y="4219662"/>
              <a:ext cx="234892" cy="1325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09953920-3558-42EA-89A6-B25620D6F5B4}"/>
                </a:ext>
              </a:extLst>
            </p:cNvPr>
            <p:cNvSpPr/>
            <p:nvPr/>
          </p:nvSpPr>
          <p:spPr>
            <a:xfrm>
              <a:off x="6908334" y="3682767"/>
              <a:ext cx="411060" cy="436228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39DF208-2C6A-44AE-A741-3F8E3F385806}"/>
                </a:ext>
              </a:extLst>
            </p:cNvPr>
            <p:cNvSpPr txBox="1"/>
            <p:nvPr/>
          </p:nvSpPr>
          <p:spPr>
            <a:xfrm>
              <a:off x="6996418" y="3799997"/>
              <a:ext cx="285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5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une même harmonique à des valeurs de courant différentes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7F79C6-91F3-4D9D-B692-1E9199AE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177"/>
            <a:ext cx="4572000" cy="2648824"/>
          </a:xfrm>
          <a:prstGeom prst="rect">
            <a:avLst/>
          </a:prstGeom>
        </p:spPr>
      </p:pic>
      <p:pic>
        <p:nvPicPr>
          <p:cNvPr id="3" name="Image 2" descr="Une image contenant fenêtre, assis, chien, vert&#10;&#10;Description générée automatiquement">
            <a:extLst>
              <a:ext uri="{FF2B5EF4-FFF2-40B4-BE49-F238E27FC236}">
                <a16:creationId xmlns:a16="http://schemas.microsoft.com/office/drawing/2014/main" id="{1E5D7EE5-E3B1-4F9E-BECD-2BA76272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80177"/>
            <a:ext cx="4572000" cy="26488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A7C3A2-2903-420F-B47E-DD5FFC6C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1"/>
            <a:ext cx="4571998" cy="26488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2116F4-4637-41C5-9148-D4351BBCA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2" y="3429001"/>
            <a:ext cx="4571998" cy="26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0D28F9-F8D7-4422-A56C-CE6F734F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67"/>
            <a:ext cx="9144000" cy="484726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une même harmonique à des valeurs de courant différentes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F033217-4D93-403B-BC11-1C4CE54CBD55}"/>
              </a:ext>
            </a:extLst>
          </p:cNvPr>
          <p:cNvCxnSpPr>
            <a:cxnSpLocks/>
          </p:cNvCxnSpPr>
          <p:nvPr/>
        </p:nvCxnSpPr>
        <p:spPr>
          <a:xfrm>
            <a:off x="2961314" y="1426128"/>
            <a:ext cx="0" cy="23489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9FB6549-B054-4BBE-83ED-48ED466A0195}"/>
              </a:ext>
            </a:extLst>
          </p:cNvPr>
          <p:cNvCxnSpPr>
            <a:cxnSpLocks/>
          </p:cNvCxnSpPr>
          <p:nvPr/>
        </p:nvCxnSpPr>
        <p:spPr>
          <a:xfrm flipH="1">
            <a:off x="394283" y="3775046"/>
            <a:ext cx="256703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ABA1A2F-95FC-4606-833B-AC1C4467DAFA}"/>
              </a:ext>
            </a:extLst>
          </p:cNvPr>
          <p:cNvCxnSpPr>
            <a:cxnSpLocks/>
          </p:cNvCxnSpPr>
          <p:nvPr/>
        </p:nvCxnSpPr>
        <p:spPr>
          <a:xfrm flipH="1">
            <a:off x="394283" y="3540153"/>
            <a:ext cx="256703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6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une même harmonique à des valeurs de courant différentes</a:t>
            </a:r>
          </a:p>
        </p:txBody>
      </p:sp>
      <p:pic>
        <p:nvPicPr>
          <p:cNvPr id="3" name="Image 2" descr="Une image contenant fenêtre, assis, vert, chien&#10;&#10;Description générée automatiquement">
            <a:extLst>
              <a:ext uri="{FF2B5EF4-FFF2-40B4-BE49-F238E27FC236}">
                <a16:creationId xmlns:a16="http://schemas.microsoft.com/office/drawing/2014/main" id="{D2BF6803-3B52-4C4B-9E96-E75BE51E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67"/>
            <a:ext cx="9144000" cy="484726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2208169-2C98-4386-B87E-E69BDCD422DE}"/>
              </a:ext>
            </a:extLst>
          </p:cNvPr>
          <p:cNvCxnSpPr>
            <a:cxnSpLocks/>
          </p:cNvCxnSpPr>
          <p:nvPr/>
        </p:nvCxnSpPr>
        <p:spPr>
          <a:xfrm>
            <a:off x="2961314" y="1442906"/>
            <a:ext cx="0" cy="21979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099716-AECB-48FE-AE85-26E566F63177}"/>
              </a:ext>
            </a:extLst>
          </p:cNvPr>
          <p:cNvCxnSpPr>
            <a:cxnSpLocks/>
          </p:cNvCxnSpPr>
          <p:nvPr/>
        </p:nvCxnSpPr>
        <p:spPr>
          <a:xfrm flipH="1">
            <a:off x="394280" y="3640822"/>
            <a:ext cx="256703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DF89E77-8427-4E74-B687-056D24F1BAE4}"/>
              </a:ext>
            </a:extLst>
          </p:cNvPr>
          <p:cNvCxnSpPr>
            <a:cxnSpLocks/>
          </p:cNvCxnSpPr>
          <p:nvPr/>
        </p:nvCxnSpPr>
        <p:spPr>
          <a:xfrm flipH="1">
            <a:off x="394281" y="3263316"/>
            <a:ext cx="256703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37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F9934C9-8051-446B-A03D-1F8357A68A09}"/>
              </a:ext>
            </a:extLst>
          </p:cNvPr>
          <p:cNvSpPr txBox="1"/>
          <p:nvPr/>
        </p:nvSpPr>
        <p:spPr>
          <a:xfrm>
            <a:off x="2522989" y="328283"/>
            <a:ext cx="409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/>
              <a:t>Prochaines étapes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30D149-5F0C-46A7-B732-7BEABE16A6A6}"/>
              </a:ext>
            </a:extLst>
          </p:cNvPr>
          <p:cNvSpPr txBox="1"/>
          <p:nvPr/>
        </p:nvSpPr>
        <p:spPr>
          <a:xfrm>
            <a:off x="1107345" y="1184339"/>
            <a:ext cx="6576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Mesures au cross-corrélateur pour récupérer une mesure de bruit de phase</a:t>
            </a:r>
          </a:p>
          <a:p>
            <a:r>
              <a:rPr lang="fr-FR" dirty="0"/>
              <a:t>plus juste (exemple avec la courbe suivante)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 – Mesure de RIN </a:t>
            </a:r>
          </a:p>
          <a:p>
            <a:endParaRPr lang="fr-FR" dirty="0"/>
          </a:p>
          <a:p>
            <a:r>
              <a:rPr lang="fr-FR" dirty="0"/>
              <a:t>3 – Préparation d’un </a:t>
            </a:r>
            <a:r>
              <a:rPr lang="fr-FR" dirty="0" err="1"/>
              <a:t>front-end</a:t>
            </a:r>
            <a:endParaRPr lang="fr-FR" dirty="0"/>
          </a:p>
          <a:p>
            <a:endParaRPr lang="fr-FR" dirty="0"/>
          </a:p>
          <a:p>
            <a:r>
              <a:rPr lang="fr-FR" dirty="0"/>
              <a:t>4 – </a:t>
            </a:r>
            <a:r>
              <a:rPr lang="fr-FR" dirty="0" err="1"/>
              <a:t>Reflexion</a:t>
            </a:r>
            <a:r>
              <a:rPr lang="fr-FR" dirty="0"/>
              <a:t> sur X-CORE</a:t>
            </a:r>
          </a:p>
        </p:txBody>
      </p:sp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367F84A7-C84C-43BD-9A69-66BC07F4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8" y="2123909"/>
            <a:ext cx="2558642" cy="18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CAAE3297-FF47-467D-98BC-AF5D28B5655A}"/>
              </a:ext>
            </a:extLst>
          </p:cNvPr>
          <p:cNvSpPr txBox="1"/>
          <p:nvPr/>
        </p:nvSpPr>
        <p:spPr>
          <a:xfrm>
            <a:off x="1554060" y="2367171"/>
            <a:ext cx="6035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1 – Présentation du système et </a:t>
            </a:r>
          </a:p>
          <a:p>
            <a:pPr algn="ctr"/>
            <a:r>
              <a:rPr lang="fr-FR" sz="4400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0078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83C9BA6-51AD-4B78-AAE5-9CB362977966}"/>
              </a:ext>
            </a:extLst>
          </p:cNvPr>
          <p:cNvSpPr txBox="1"/>
          <p:nvPr/>
        </p:nvSpPr>
        <p:spPr>
          <a:xfrm>
            <a:off x="1442906" y="1536174"/>
            <a:ext cx="6258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Après installation de l’oscillateur GHz, le but est de retrouver les performances et de le caractériser au maximum.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Cela nous sert avoir une base de données fiables et des points de références avant de </a:t>
            </a:r>
            <a:r>
              <a:rPr lang="fr-FR" sz="2000" dirty="0" err="1"/>
              <a:t>maniper</a:t>
            </a:r>
            <a:r>
              <a:rPr lang="fr-FR" sz="2000" dirty="0"/>
              <a:t> sur cet oscillateur.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L’exposé suivant est donc une présentation de quelques unes de ces données.</a:t>
            </a:r>
          </a:p>
        </p:txBody>
      </p:sp>
    </p:spTree>
    <p:extLst>
      <p:ext uri="{BB962C8B-B14F-4D97-AF65-F5344CB8AC3E}">
        <p14:creationId xmlns:p14="http://schemas.microsoft.com/office/powerpoint/2010/main" val="179920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650CA7-A076-47FA-931D-A87A4806984E}"/>
              </a:ext>
            </a:extLst>
          </p:cNvPr>
          <p:cNvSpPr/>
          <p:nvPr/>
        </p:nvSpPr>
        <p:spPr>
          <a:xfrm>
            <a:off x="2851016" y="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/>
              <a:t>Condition de mesures et manip 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DB4462-3B25-4F3E-A4BE-6668B489FC49}"/>
              </a:ext>
            </a:extLst>
          </p:cNvPr>
          <p:cNvSpPr/>
          <p:nvPr/>
        </p:nvSpPr>
        <p:spPr>
          <a:xfrm>
            <a:off x="4129888" y="2329831"/>
            <a:ext cx="4391119" cy="2022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E5880C4-2D72-497A-959F-658F1ABD1046}"/>
              </a:ext>
            </a:extLst>
          </p:cNvPr>
          <p:cNvSpPr txBox="1"/>
          <p:nvPr/>
        </p:nvSpPr>
        <p:spPr>
          <a:xfrm>
            <a:off x="5670162" y="4348450"/>
            <a:ext cx="13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Oscillateur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0F3CBC-C4AF-4C78-952E-617FA7EFEC09}"/>
              </a:ext>
            </a:extLst>
          </p:cNvPr>
          <p:cNvSpPr/>
          <p:nvPr/>
        </p:nvSpPr>
        <p:spPr>
          <a:xfrm>
            <a:off x="6089611" y="3477538"/>
            <a:ext cx="1804965" cy="796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E89FAC0-01F1-4C75-836B-5C6C530DF420}"/>
              </a:ext>
            </a:extLst>
          </p:cNvPr>
          <p:cNvSpPr txBox="1"/>
          <p:nvPr/>
        </p:nvSpPr>
        <p:spPr>
          <a:xfrm>
            <a:off x="6548143" y="3692418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Cavité</a:t>
            </a:r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B2731A80-EE65-4A4B-AD78-DCE1C08997B2}"/>
              </a:ext>
            </a:extLst>
          </p:cNvPr>
          <p:cNvSpPr/>
          <p:nvPr/>
        </p:nvSpPr>
        <p:spPr>
          <a:xfrm rot="16200000">
            <a:off x="7161291" y="2684503"/>
            <a:ext cx="251669" cy="250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8C2F7860-ED27-4342-8377-483647B22A5A}"/>
              </a:ext>
            </a:extLst>
          </p:cNvPr>
          <p:cNvSpPr/>
          <p:nvPr/>
        </p:nvSpPr>
        <p:spPr>
          <a:xfrm rot="16200000">
            <a:off x="5374713" y="2580449"/>
            <a:ext cx="454424" cy="4718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>
            <a:extLst>
              <a:ext uri="{FF2B5EF4-FFF2-40B4-BE49-F238E27FC236}">
                <a16:creationId xmlns:a16="http://schemas.microsoft.com/office/drawing/2014/main" id="{F2A6004E-521A-4398-93D7-4F98912EAB6B}"/>
              </a:ext>
            </a:extLst>
          </p:cNvPr>
          <p:cNvSpPr/>
          <p:nvPr/>
        </p:nvSpPr>
        <p:spPr>
          <a:xfrm rot="16200000">
            <a:off x="6098235" y="2576841"/>
            <a:ext cx="454424" cy="4718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ECC364ED-DF0D-4F9F-9A5C-B3B5A50DCFA9}"/>
              </a:ext>
            </a:extLst>
          </p:cNvPr>
          <p:cNvCxnSpPr/>
          <p:nvPr/>
        </p:nvCxnSpPr>
        <p:spPr>
          <a:xfrm>
            <a:off x="7162041" y="2673779"/>
            <a:ext cx="0" cy="2616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3C95848-C225-40E2-B7EC-A43CC4852C19}"/>
              </a:ext>
            </a:extLst>
          </p:cNvPr>
          <p:cNvCxnSpPr>
            <a:stCxn id="47" idx="0"/>
            <a:endCxn id="49" idx="3"/>
          </p:cNvCxnSpPr>
          <p:nvPr/>
        </p:nvCxnSpPr>
        <p:spPr>
          <a:xfrm flipH="1">
            <a:off x="6561389" y="2809587"/>
            <a:ext cx="600653" cy="31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88212AB-195D-4C2D-B5F8-E220224BD9E2}"/>
              </a:ext>
            </a:extLst>
          </p:cNvPr>
          <p:cNvCxnSpPr>
            <a:stCxn id="49" idx="0"/>
            <a:endCxn id="48" idx="3"/>
          </p:cNvCxnSpPr>
          <p:nvPr/>
        </p:nvCxnSpPr>
        <p:spPr>
          <a:xfrm flipH="1">
            <a:off x="5837867" y="2812783"/>
            <a:ext cx="251638" cy="36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4AF0DC14-E784-4061-BEF1-9B8F7709D68E}"/>
              </a:ext>
            </a:extLst>
          </p:cNvPr>
          <p:cNvSpPr/>
          <p:nvPr/>
        </p:nvSpPr>
        <p:spPr>
          <a:xfrm>
            <a:off x="4136308" y="2783719"/>
            <a:ext cx="1249960" cy="894706"/>
          </a:xfrm>
          <a:custGeom>
            <a:avLst/>
            <a:gdLst>
              <a:gd name="connsiteX0" fmla="*/ 1249960 w 1249960"/>
              <a:gd name="connsiteY0" fmla="*/ 43672 h 894706"/>
              <a:gd name="connsiteX1" fmla="*/ 671119 w 1249960"/>
              <a:gd name="connsiteY1" fmla="*/ 52061 h 894706"/>
              <a:gd name="connsiteX2" fmla="*/ 645952 w 1249960"/>
              <a:gd name="connsiteY2" fmla="*/ 563789 h 894706"/>
              <a:gd name="connsiteX3" fmla="*/ 310393 w 1249960"/>
              <a:gd name="connsiteY3" fmla="*/ 865793 h 894706"/>
              <a:gd name="connsiteX4" fmla="*/ 0 w 1249960"/>
              <a:gd name="connsiteY4" fmla="*/ 882571 h 8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960" h="894706">
                <a:moveTo>
                  <a:pt x="1249960" y="43672"/>
                </a:moveTo>
                <a:cubicBezTo>
                  <a:pt x="1010873" y="4523"/>
                  <a:pt x="771787" y="-34625"/>
                  <a:pt x="671119" y="52061"/>
                </a:cubicBezTo>
                <a:cubicBezTo>
                  <a:pt x="570451" y="138747"/>
                  <a:pt x="706073" y="428167"/>
                  <a:pt x="645952" y="563789"/>
                </a:cubicBezTo>
                <a:cubicBezTo>
                  <a:pt x="585831" y="699411"/>
                  <a:pt x="418052" y="812663"/>
                  <a:pt x="310393" y="865793"/>
                </a:cubicBezTo>
                <a:cubicBezTo>
                  <a:pt x="202734" y="918923"/>
                  <a:pt x="0" y="882571"/>
                  <a:pt x="0" y="8825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585C899F-3811-4A8A-BFB7-BEF3CB666EC3}"/>
              </a:ext>
            </a:extLst>
          </p:cNvPr>
          <p:cNvSpPr/>
          <p:nvPr/>
        </p:nvSpPr>
        <p:spPr>
          <a:xfrm>
            <a:off x="5817183" y="2810613"/>
            <a:ext cx="1931972" cy="1048624"/>
          </a:xfrm>
          <a:custGeom>
            <a:avLst/>
            <a:gdLst>
              <a:gd name="connsiteX0" fmla="*/ 265371 w 1931972"/>
              <a:gd name="connsiteY0" fmla="*/ 1048624 h 1048624"/>
              <a:gd name="connsiteX1" fmla="*/ 13701 w 1931972"/>
              <a:gd name="connsiteY1" fmla="*/ 713064 h 1048624"/>
              <a:gd name="connsiteX2" fmla="*/ 634486 w 1931972"/>
              <a:gd name="connsiteY2" fmla="*/ 411060 h 1048624"/>
              <a:gd name="connsiteX3" fmla="*/ 1834112 w 1931972"/>
              <a:gd name="connsiteY3" fmla="*/ 327170 h 1048624"/>
              <a:gd name="connsiteX4" fmla="*/ 1834112 w 1931972"/>
              <a:gd name="connsiteY4" fmla="*/ 41945 h 1048624"/>
              <a:gd name="connsiteX5" fmla="*/ 1607609 w 1931972"/>
              <a:gd name="connsiteY5" fmla="*/ 0 h 104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972" h="1048624">
                <a:moveTo>
                  <a:pt x="265371" y="1048624"/>
                </a:moveTo>
                <a:cubicBezTo>
                  <a:pt x="108776" y="933974"/>
                  <a:pt x="-47818" y="819325"/>
                  <a:pt x="13701" y="713064"/>
                </a:cubicBezTo>
                <a:cubicBezTo>
                  <a:pt x="75220" y="606803"/>
                  <a:pt x="331084" y="475376"/>
                  <a:pt x="634486" y="411060"/>
                </a:cubicBezTo>
                <a:cubicBezTo>
                  <a:pt x="937888" y="346744"/>
                  <a:pt x="1634174" y="388689"/>
                  <a:pt x="1834112" y="327170"/>
                </a:cubicBezTo>
                <a:cubicBezTo>
                  <a:pt x="2034050" y="265651"/>
                  <a:pt x="1871862" y="96473"/>
                  <a:pt x="1834112" y="41945"/>
                </a:cubicBezTo>
                <a:cubicBezTo>
                  <a:pt x="1796362" y="-12583"/>
                  <a:pt x="1596424" y="8389"/>
                  <a:pt x="16076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704413C-69BB-4520-91FB-650DFDE83091}"/>
              </a:ext>
            </a:extLst>
          </p:cNvPr>
          <p:cNvSpPr txBox="1"/>
          <p:nvPr/>
        </p:nvSpPr>
        <p:spPr>
          <a:xfrm>
            <a:off x="6936483" y="2373083"/>
            <a:ext cx="99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Discovery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E35D1D5-D3EB-4A7D-9F20-5FA2AB470A2B}"/>
              </a:ext>
            </a:extLst>
          </p:cNvPr>
          <p:cNvSpPr txBox="1"/>
          <p:nvPr/>
        </p:nvSpPr>
        <p:spPr>
          <a:xfrm>
            <a:off x="5489440" y="2311981"/>
            <a:ext cx="99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Ampli RF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9BCE0C33-AAB6-47BB-971E-7AB807F6AFEA}"/>
              </a:ext>
            </a:extLst>
          </p:cNvPr>
          <p:cNvCxnSpPr>
            <a:stCxn id="53" idx="4"/>
          </p:cNvCxnSpPr>
          <p:nvPr/>
        </p:nvCxnSpPr>
        <p:spPr>
          <a:xfrm flipH="1">
            <a:off x="2919369" y="3666290"/>
            <a:ext cx="1216939" cy="121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0979027-6A16-444D-82F6-E8E3E3420E22}"/>
              </a:ext>
            </a:extLst>
          </p:cNvPr>
          <p:cNvSpPr/>
          <p:nvPr/>
        </p:nvSpPr>
        <p:spPr>
          <a:xfrm>
            <a:off x="1220597" y="2236279"/>
            <a:ext cx="1698770" cy="24825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756E6CD-0818-4684-8987-CA6429A12620}"/>
              </a:ext>
            </a:extLst>
          </p:cNvPr>
          <p:cNvSpPr txBox="1"/>
          <p:nvPr/>
        </p:nvSpPr>
        <p:spPr>
          <a:xfrm>
            <a:off x="1524054" y="2738874"/>
            <a:ext cx="1091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</a:t>
            </a:r>
          </a:p>
          <a:p>
            <a:r>
              <a:rPr lang="fr-FR" dirty="0"/>
              <a:t>Signal</a:t>
            </a:r>
          </a:p>
          <a:p>
            <a:r>
              <a:rPr lang="fr-FR" dirty="0"/>
              <a:t>Analyser</a:t>
            </a:r>
          </a:p>
          <a:p>
            <a:endParaRPr lang="fr-FR" dirty="0"/>
          </a:p>
          <a:p>
            <a:r>
              <a:rPr lang="fr-FR" dirty="0"/>
              <a:t>NXA6</a:t>
            </a:r>
          </a:p>
        </p:txBody>
      </p:sp>
    </p:spTree>
    <p:extLst>
      <p:ext uri="{BB962C8B-B14F-4D97-AF65-F5344CB8AC3E}">
        <p14:creationId xmlns:p14="http://schemas.microsoft.com/office/powerpoint/2010/main" val="279142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intérieur, circuit, blanc&#10;&#10;Description générée automatiquement">
            <a:extLst>
              <a:ext uri="{FF2B5EF4-FFF2-40B4-BE49-F238E27FC236}">
                <a16:creationId xmlns:a16="http://schemas.microsoft.com/office/drawing/2014/main" id="{D8D57E52-12D8-4C9B-A61F-4E1E1CF6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74" y="881194"/>
            <a:ext cx="3821710" cy="5095613"/>
          </a:xfrm>
          <a:prstGeom prst="rect">
            <a:avLst/>
          </a:prstGeom>
        </p:spPr>
      </p:pic>
      <p:pic>
        <p:nvPicPr>
          <p:cNvPr id="32" name="Image 31" descr="Une image contenant intérieur, suspendu, circuit, blanc&#10;&#10;Description générée automatiquement">
            <a:extLst>
              <a:ext uri="{FF2B5EF4-FFF2-40B4-BE49-F238E27FC236}">
                <a16:creationId xmlns:a16="http://schemas.microsoft.com/office/drawing/2014/main" id="{D7A5F207-12AC-4BCC-8E7D-18CF9F6E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7" y="881194"/>
            <a:ext cx="3821710" cy="509561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221CB0E-1AC9-47E4-8E92-A73765F480D8}"/>
              </a:ext>
            </a:extLst>
          </p:cNvPr>
          <p:cNvSpPr txBox="1"/>
          <p:nvPr/>
        </p:nvSpPr>
        <p:spPr>
          <a:xfrm>
            <a:off x="520117" y="293615"/>
            <a:ext cx="382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Oscillateur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BB5DDF-1327-48E3-B854-84C1B0C767AC}"/>
              </a:ext>
            </a:extLst>
          </p:cNvPr>
          <p:cNvSpPr txBox="1"/>
          <p:nvPr/>
        </p:nvSpPr>
        <p:spPr>
          <a:xfrm>
            <a:off x="4802174" y="293615"/>
            <a:ext cx="373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Cavité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B83F1AB-7097-415F-83EE-E14F40AA60FC}"/>
              </a:ext>
            </a:extLst>
          </p:cNvPr>
          <p:cNvSpPr/>
          <p:nvPr/>
        </p:nvSpPr>
        <p:spPr>
          <a:xfrm>
            <a:off x="2340528" y="2608976"/>
            <a:ext cx="763399" cy="1098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579F5F-FF7D-4A3B-8837-C7985C1B5E48}"/>
              </a:ext>
            </a:extLst>
          </p:cNvPr>
          <p:cNvSpPr/>
          <p:nvPr/>
        </p:nvSpPr>
        <p:spPr>
          <a:xfrm>
            <a:off x="3129094" y="3100432"/>
            <a:ext cx="326124" cy="1098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0D428C9-C242-43E1-AFC0-BC073AD57FB6}"/>
              </a:ext>
            </a:extLst>
          </p:cNvPr>
          <p:cNvSpPr/>
          <p:nvPr/>
        </p:nvSpPr>
        <p:spPr>
          <a:xfrm>
            <a:off x="3103927" y="2290893"/>
            <a:ext cx="763399" cy="824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C188EF-833C-49A0-BA20-E6916FF8FAEE}"/>
              </a:ext>
            </a:extLst>
          </p:cNvPr>
          <p:cNvSpPr txBox="1"/>
          <p:nvPr/>
        </p:nvSpPr>
        <p:spPr>
          <a:xfrm>
            <a:off x="1643455" y="2495140"/>
            <a:ext cx="9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Quintenz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86F7F0-A0E0-404E-9B17-4FDE927C22F5}"/>
              </a:ext>
            </a:extLst>
          </p:cNvPr>
          <p:cNvSpPr txBox="1"/>
          <p:nvPr/>
        </p:nvSpPr>
        <p:spPr>
          <a:xfrm>
            <a:off x="3096585" y="1805930"/>
            <a:ext cx="11306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Diviseur de cadence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1581F8-4CBD-44E5-961E-3B9AC36DA123}"/>
              </a:ext>
            </a:extLst>
          </p:cNvPr>
          <p:cNvSpPr txBox="1"/>
          <p:nvPr/>
        </p:nvSpPr>
        <p:spPr>
          <a:xfrm>
            <a:off x="2988318" y="4135156"/>
            <a:ext cx="7633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Amplis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07BFB4E-B76C-48F1-97A7-B5E443CDD7C6}"/>
              </a:ext>
            </a:extLst>
          </p:cNvPr>
          <p:cNvSpPr/>
          <p:nvPr/>
        </p:nvSpPr>
        <p:spPr>
          <a:xfrm>
            <a:off x="2075098" y="2846523"/>
            <a:ext cx="334773" cy="39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FF9265-D6BD-4A26-B159-0E50A2067B4C}"/>
              </a:ext>
            </a:extLst>
          </p:cNvPr>
          <p:cNvSpPr txBox="1"/>
          <p:nvPr/>
        </p:nvSpPr>
        <p:spPr>
          <a:xfrm>
            <a:off x="1258349" y="3155098"/>
            <a:ext cx="10117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Discovery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542DF5-31E7-4D30-B4D1-30B91713D509}"/>
              </a:ext>
            </a:extLst>
          </p:cNvPr>
          <p:cNvSpPr/>
          <p:nvPr/>
        </p:nvSpPr>
        <p:spPr>
          <a:xfrm>
            <a:off x="6073629" y="2441196"/>
            <a:ext cx="1661021" cy="18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9B1AA77-D9F8-4045-97BC-3D0152F79CAC}"/>
              </a:ext>
            </a:extLst>
          </p:cNvPr>
          <p:cNvSpPr/>
          <p:nvPr/>
        </p:nvSpPr>
        <p:spPr>
          <a:xfrm>
            <a:off x="6677637" y="3115811"/>
            <a:ext cx="273167" cy="273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ADF23C3-C141-4D56-A6EC-D6D8EE279A1A}"/>
              </a:ext>
            </a:extLst>
          </p:cNvPr>
          <p:cNvSpPr txBox="1"/>
          <p:nvPr/>
        </p:nvSpPr>
        <p:spPr>
          <a:xfrm>
            <a:off x="6279881" y="2130483"/>
            <a:ext cx="12485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Cavité Laser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B84ECF-2931-4B37-A1C6-7A58733CF3FC}"/>
              </a:ext>
            </a:extLst>
          </p:cNvPr>
          <p:cNvSpPr txBox="1"/>
          <p:nvPr/>
        </p:nvSpPr>
        <p:spPr>
          <a:xfrm>
            <a:off x="6469553" y="3379772"/>
            <a:ext cx="6893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Cristal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8202BDC-EBEF-41F2-B347-E71FA13F9E6F}"/>
              </a:ext>
            </a:extLst>
          </p:cNvPr>
          <p:cNvSpPr/>
          <p:nvPr/>
        </p:nvSpPr>
        <p:spPr>
          <a:xfrm>
            <a:off x="2207351" y="2016853"/>
            <a:ext cx="1014021" cy="584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B66662-6F8F-435A-982E-0518925305F1}"/>
              </a:ext>
            </a:extLst>
          </p:cNvPr>
          <p:cNvSpPr txBox="1"/>
          <p:nvPr/>
        </p:nvSpPr>
        <p:spPr>
          <a:xfrm>
            <a:off x="2127267" y="1525450"/>
            <a:ext cx="12611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Alim à découpage</a:t>
            </a:r>
          </a:p>
        </p:txBody>
      </p:sp>
    </p:spTree>
    <p:extLst>
      <p:ext uri="{BB962C8B-B14F-4D97-AF65-F5344CB8AC3E}">
        <p14:creationId xmlns:p14="http://schemas.microsoft.com/office/powerpoint/2010/main" val="29407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  <p:bldP spid="10" grpId="0"/>
      <p:bldP spid="11" grpId="0"/>
      <p:bldP spid="12" grpId="0" animBg="1"/>
      <p:bldP spid="13" grpId="0"/>
      <p:bldP spid="4" grpId="0" animBg="1"/>
      <p:bldP spid="5" grpId="0" animBg="1"/>
      <p:bldP spid="16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FC45D4D9-00BE-4ECC-B4A1-03267C0E0C5F}"/>
              </a:ext>
            </a:extLst>
          </p:cNvPr>
          <p:cNvSpPr txBox="1"/>
          <p:nvPr/>
        </p:nvSpPr>
        <p:spPr>
          <a:xfrm>
            <a:off x="1145097" y="2705725"/>
            <a:ext cx="6853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2 – Caractérisation Courant puissance</a:t>
            </a:r>
          </a:p>
        </p:txBody>
      </p:sp>
    </p:spTree>
    <p:extLst>
      <p:ext uri="{BB962C8B-B14F-4D97-AF65-F5344CB8AC3E}">
        <p14:creationId xmlns:p14="http://schemas.microsoft.com/office/powerpoint/2010/main" val="241327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3DD85E1A-3C7B-4CDD-AAE6-0DF70B16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29" y="780167"/>
            <a:ext cx="8181541" cy="5297665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E7FD3A14-7660-4827-B76B-323BC3E80A9A}"/>
              </a:ext>
            </a:extLst>
          </p:cNvPr>
          <p:cNvSpPr/>
          <p:nvPr/>
        </p:nvSpPr>
        <p:spPr>
          <a:xfrm>
            <a:off x="5075339" y="2499920"/>
            <a:ext cx="1065402" cy="1023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F454C9F-1E2B-441D-BB8A-6CF2624081EC}"/>
              </a:ext>
            </a:extLst>
          </p:cNvPr>
          <p:cNvSpPr txBox="1"/>
          <p:nvPr/>
        </p:nvSpPr>
        <p:spPr>
          <a:xfrm>
            <a:off x="6140741" y="2750039"/>
            <a:ext cx="144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Phénomène d’hystérésis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8AEA8E5-9772-4600-8AA1-CF2C5A2A636C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5696128" y="3145875"/>
            <a:ext cx="612392" cy="531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4FD534CC-2DCF-4B57-A991-4EA474F600FC}"/>
              </a:ext>
            </a:extLst>
          </p:cNvPr>
          <p:cNvSpPr txBox="1"/>
          <p:nvPr/>
        </p:nvSpPr>
        <p:spPr>
          <a:xfrm>
            <a:off x="6308520" y="3523378"/>
            <a:ext cx="127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Mode-</a:t>
            </a:r>
            <a:r>
              <a:rPr lang="fr-FR" sz="1400" dirty="0" err="1"/>
              <a:t>locking</a:t>
            </a:r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EEC51A-2A59-45DE-A43F-41BD813074D1}"/>
              </a:ext>
            </a:extLst>
          </p:cNvPr>
          <p:cNvSpPr txBox="1"/>
          <p:nvPr/>
        </p:nvSpPr>
        <p:spPr>
          <a:xfrm>
            <a:off x="1115736" y="118634"/>
            <a:ext cx="694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Caractérisation de la puissance en sortie de fibre en fonction du courant de pompe</a:t>
            </a:r>
          </a:p>
        </p:txBody>
      </p:sp>
    </p:spTree>
    <p:extLst>
      <p:ext uri="{BB962C8B-B14F-4D97-AF65-F5344CB8AC3E}">
        <p14:creationId xmlns:p14="http://schemas.microsoft.com/office/powerpoint/2010/main" val="37920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7004DF7-D97C-4CBC-9D95-7D3ED8E40DC3}"/>
              </a:ext>
            </a:extLst>
          </p:cNvPr>
          <p:cNvSpPr txBox="1"/>
          <p:nvPr/>
        </p:nvSpPr>
        <p:spPr>
          <a:xfrm>
            <a:off x="1145097" y="3044279"/>
            <a:ext cx="685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3 - Mesure de spectre</a:t>
            </a:r>
          </a:p>
        </p:txBody>
      </p:sp>
    </p:spTree>
    <p:extLst>
      <p:ext uri="{BB962C8B-B14F-4D97-AF65-F5344CB8AC3E}">
        <p14:creationId xmlns:p14="http://schemas.microsoft.com/office/powerpoint/2010/main" val="1745863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431</Words>
  <Application>Microsoft Office PowerPoint</Application>
  <PresentationFormat>Affichage à l'écran (4:3)</PresentationFormat>
  <Paragraphs>91</Paragraphs>
  <Slides>26</Slides>
  <Notes>1</Notes>
  <HiddenSlides>7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110</cp:revision>
  <dcterms:created xsi:type="dcterms:W3CDTF">2020-06-15T14:16:00Z</dcterms:created>
  <dcterms:modified xsi:type="dcterms:W3CDTF">2020-06-29T07:32:07Z</dcterms:modified>
</cp:coreProperties>
</file>